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1" r:id="rId3"/>
    <p:sldId id="290" r:id="rId4"/>
    <p:sldId id="288" r:id="rId5"/>
    <p:sldId id="292" r:id="rId6"/>
    <p:sldId id="293" r:id="rId7"/>
    <p:sldId id="294" r:id="rId8"/>
    <p:sldId id="295" r:id="rId9"/>
    <p:sldId id="297" r:id="rId10"/>
    <p:sldId id="298" r:id="rId11"/>
    <p:sldId id="270" r:id="rId12"/>
    <p:sldId id="269" r:id="rId13"/>
    <p:sldId id="300" r:id="rId14"/>
    <p:sldId id="277" r:id="rId15"/>
    <p:sldId id="301" r:id="rId16"/>
    <p:sldId id="306" r:id="rId17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/>
    <p:restoredTop sz="94694"/>
  </p:normalViewPr>
  <p:slideViewPr>
    <p:cSldViewPr>
      <p:cViewPr varScale="1">
        <p:scale>
          <a:sx n="149" d="100"/>
          <a:sy n="149" d="100"/>
        </p:scale>
        <p:origin x="176" y="248"/>
      </p:cViewPr>
      <p:guideLst>
        <p:guide orient="horz" pos="2914"/>
        <p:guide pos="22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 userDrawn="1"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 userDrawn="1"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11"/>
          <p:cNvSpPr/>
          <p:nvPr userDrawn="1"/>
        </p:nvSpPr>
        <p:spPr>
          <a:xfrm>
            <a:off x="-635" y="7620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grpSp>
        <p:nvGrpSpPr>
          <p:cNvPr id="5" name="Group 4"/>
          <p:cNvGrpSpPr/>
          <p:nvPr userDrawn="1"/>
        </p:nvGrpSpPr>
        <p:grpSpPr>
          <a:xfrm>
            <a:off x="508635" y="437515"/>
            <a:ext cx="591820" cy="316230"/>
            <a:chOff x="801" y="689"/>
            <a:chExt cx="932" cy="498"/>
          </a:xfrm>
        </p:grpSpPr>
        <p:sp>
          <p:nvSpPr>
            <p:cNvPr id="6" name="object 12"/>
            <p:cNvSpPr/>
            <p:nvPr/>
          </p:nvSpPr>
          <p:spPr>
            <a:xfrm>
              <a:off x="813" y="801"/>
              <a:ext cx="358" cy="386"/>
            </a:xfrm>
            <a:custGeom>
              <a:avLst/>
              <a:gdLst/>
              <a:ahLst/>
              <a:cxnLst/>
              <a:rect l="l" t="t" r="r" b="b"/>
              <a:pathLst>
                <a:path w="227634" h="245288">
                  <a:moveTo>
                    <a:pt x="151499" y="122645"/>
                  </a:moveTo>
                  <a:cubicBezTo>
                    <a:pt x="151499" y="68873"/>
                    <a:pt x="182512" y="22365"/>
                    <a:pt x="227635" y="0"/>
                  </a:cubicBezTo>
                  <a:cubicBezTo>
                    <a:pt x="197219" y="4661"/>
                    <a:pt x="167475" y="12840"/>
                    <a:pt x="138722" y="24499"/>
                  </a:cubicBezTo>
                  <a:cubicBezTo>
                    <a:pt x="89408" y="44501"/>
                    <a:pt x="45161" y="73889"/>
                    <a:pt x="7214" y="111837"/>
                  </a:cubicBezTo>
                  <a:lnTo>
                    <a:pt x="4458" y="114593"/>
                  </a:lnTo>
                  <a:cubicBezTo>
                    <a:pt x="0" y="119038"/>
                    <a:pt x="0" y="126251"/>
                    <a:pt x="4458" y="130696"/>
                  </a:cubicBezTo>
                  <a:lnTo>
                    <a:pt x="7214" y="133452"/>
                  </a:lnTo>
                  <a:cubicBezTo>
                    <a:pt x="45161" y="171400"/>
                    <a:pt x="89408" y="200788"/>
                    <a:pt x="138722" y="220790"/>
                  </a:cubicBezTo>
                  <a:cubicBezTo>
                    <a:pt x="167475" y="232449"/>
                    <a:pt x="197219" y="240628"/>
                    <a:pt x="227635" y="245289"/>
                  </a:cubicBezTo>
                  <a:cubicBezTo>
                    <a:pt x="182512" y="222924"/>
                    <a:pt x="151499" y="176416"/>
                    <a:pt x="151499" y="122645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7" name="object 13"/>
            <p:cNvSpPr/>
            <p:nvPr/>
          </p:nvSpPr>
          <p:spPr>
            <a:xfrm>
              <a:off x="1362" y="801"/>
              <a:ext cx="358" cy="386"/>
            </a:xfrm>
            <a:custGeom>
              <a:avLst/>
              <a:gdLst/>
              <a:ahLst/>
              <a:cxnLst/>
              <a:rect l="l" t="t" r="r" b="b"/>
              <a:pathLst>
                <a:path w="227622" h="245288">
                  <a:moveTo>
                    <a:pt x="220421" y="111837"/>
                  </a:moveTo>
                  <a:cubicBezTo>
                    <a:pt x="182474" y="73889"/>
                    <a:pt x="138227" y="44514"/>
                    <a:pt x="88913" y="24511"/>
                  </a:cubicBezTo>
                  <a:cubicBezTo>
                    <a:pt x="60147" y="12853"/>
                    <a:pt x="30417" y="4661"/>
                    <a:pt x="0" y="0"/>
                  </a:cubicBezTo>
                  <a:cubicBezTo>
                    <a:pt x="45110" y="22365"/>
                    <a:pt x="76137" y="68885"/>
                    <a:pt x="76137" y="122645"/>
                  </a:cubicBezTo>
                  <a:cubicBezTo>
                    <a:pt x="76137" y="176416"/>
                    <a:pt x="45110" y="222924"/>
                    <a:pt x="0" y="245288"/>
                  </a:cubicBezTo>
                  <a:cubicBezTo>
                    <a:pt x="30417" y="240627"/>
                    <a:pt x="60147" y="232449"/>
                    <a:pt x="88913" y="220790"/>
                  </a:cubicBezTo>
                  <a:cubicBezTo>
                    <a:pt x="138227" y="200787"/>
                    <a:pt x="182474" y="171412"/>
                    <a:pt x="220421" y="133465"/>
                  </a:cubicBezTo>
                  <a:lnTo>
                    <a:pt x="223177" y="130709"/>
                  </a:lnTo>
                  <a:cubicBezTo>
                    <a:pt x="227622" y="126251"/>
                    <a:pt x="227622" y="119037"/>
                    <a:pt x="223177" y="114593"/>
                  </a:cubicBezTo>
                  <a:lnTo>
                    <a:pt x="220421" y="111837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8" name="object 14"/>
            <p:cNvSpPr/>
            <p:nvPr/>
          </p:nvSpPr>
          <p:spPr>
            <a:xfrm>
              <a:off x="1111" y="838"/>
              <a:ext cx="312" cy="312"/>
            </a:xfrm>
            <a:custGeom>
              <a:avLst/>
              <a:gdLst/>
              <a:ahLst/>
              <a:cxnLst/>
              <a:rect l="l" t="t" r="r" b="b"/>
              <a:pathLst>
                <a:path w="198005" h="197993">
                  <a:moveTo>
                    <a:pt x="198006" y="98997"/>
                  </a:moveTo>
                  <a:cubicBezTo>
                    <a:pt x="198006" y="44323"/>
                    <a:pt x="153683" y="0"/>
                    <a:pt x="99010" y="0"/>
                  </a:cubicBezTo>
                  <a:cubicBezTo>
                    <a:pt x="85281" y="0"/>
                    <a:pt x="72213" y="2794"/>
                    <a:pt x="60325" y="7836"/>
                  </a:cubicBezTo>
                  <a:cubicBezTo>
                    <a:pt x="71133" y="11989"/>
                    <a:pt x="78816" y="22466"/>
                    <a:pt x="78816" y="34747"/>
                  </a:cubicBezTo>
                  <a:cubicBezTo>
                    <a:pt x="78816" y="50660"/>
                    <a:pt x="65913" y="63563"/>
                    <a:pt x="50000" y="63563"/>
                  </a:cubicBezTo>
                  <a:cubicBezTo>
                    <a:pt x="35065" y="63563"/>
                    <a:pt x="22771" y="52184"/>
                    <a:pt x="21336" y="37617"/>
                  </a:cubicBezTo>
                  <a:cubicBezTo>
                    <a:pt x="7976" y="54483"/>
                    <a:pt x="0" y="75806"/>
                    <a:pt x="0" y="98997"/>
                  </a:cubicBezTo>
                  <a:cubicBezTo>
                    <a:pt x="0" y="153670"/>
                    <a:pt x="44336" y="197993"/>
                    <a:pt x="99010" y="197993"/>
                  </a:cubicBezTo>
                  <a:cubicBezTo>
                    <a:pt x="153683" y="197993"/>
                    <a:pt x="198006" y="153670"/>
                    <a:pt x="198006" y="98997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26" name="object 15"/>
            <p:cNvSpPr/>
            <p:nvPr/>
          </p:nvSpPr>
          <p:spPr>
            <a:xfrm>
              <a:off x="801" y="83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43497" h="42952">
                  <a:moveTo>
                    <a:pt x="39701" y="40691"/>
                  </a:moveTo>
                  <a:lnTo>
                    <a:pt x="39840" y="40589"/>
                  </a:lnTo>
                  <a:cubicBezTo>
                    <a:pt x="43117" y="38100"/>
                    <a:pt x="43498" y="33490"/>
                    <a:pt x="40666" y="30556"/>
                  </a:cubicBezTo>
                  <a:lnTo>
                    <a:pt x="14174" y="3111"/>
                  </a:lnTo>
                  <a:cubicBezTo>
                    <a:pt x="11494" y="330"/>
                    <a:pt x="6769" y="0"/>
                    <a:pt x="3633" y="2375"/>
                  </a:cubicBezTo>
                  <a:lnTo>
                    <a:pt x="3506" y="2464"/>
                  </a:lnTo>
                  <a:cubicBezTo>
                    <a:pt x="369" y="4852"/>
                    <a:pt x="0" y="9030"/>
                    <a:pt x="2693" y="11811"/>
                  </a:cubicBezTo>
                  <a:lnTo>
                    <a:pt x="29845" y="39967"/>
                  </a:lnTo>
                  <a:cubicBezTo>
                    <a:pt x="32423" y="42621"/>
                    <a:pt x="36729" y="42952"/>
                    <a:pt x="39701" y="40691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27" name="object 16"/>
            <p:cNvSpPr/>
            <p:nvPr/>
          </p:nvSpPr>
          <p:spPr>
            <a:xfrm>
              <a:off x="880" y="783"/>
              <a:ext cx="62" cy="73"/>
            </a:xfrm>
            <a:custGeom>
              <a:avLst/>
              <a:gdLst/>
              <a:ahLst/>
              <a:cxnLst/>
              <a:rect l="l" t="t" r="r" b="b"/>
              <a:pathLst>
                <a:path w="39065" h="46317">
                  <a:moveTo>
                    <a:pt x="24448" y="42405"/>
                  </a:moveTo>
                  <a:cubicBezTo>
                    <a:pt x="26594" y="45415"/>
                    <a:pt x="30823" y="46317"/>
                    <a:pt x="34125" y="44475"/>
                  </a:cubicBezTo>
                  <a:lnTo>
                    <a:pt x="34404" y="44323"/>
                  </a:lnTo>
                  <a:cubicBezTo>
                    <a:pt x="37998" y="42316"/>
                    <a:pt x="39065" y="37833"/>
                    <a:pt x="36728" y="34544"/>
                  </a:cubicBezTo>
                  <a:lnTo>
                    <a:pt x="14999" y="4025"/>
                  </a:lnTo>
                  <a:cubicBezTo>
                    <a:pt x="12789" y="927"/>
                    <a:pt x="8166" y="0"/>
                    <a:pt x="4674" y="1955"/>
                  </a:cubicBezTo>
                  <a:lnTo>
                    <a:pt x="4547" y="2032"/>
                  </a:lnTo>
                  <a:cubicBezTo>
                    <a:pt x="1054" y="3987"/>
                    <a:pt x="0" y="8077"/>
                    <a:pt x="2210" y="11175"/>
                  </a:cubicBezTo>
                  <a:lnTo>
                    <a:pt x="24448" y="42405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28" name="object 17"/>
            <p:cNvSpPr/>
            <p:nvPr/>
          </p:nvSpPr>
          <p:spPr>
            <a:xfrm>
              <a:off x="967" y="742"/>
              <a:ext cx="53" cy="77"/>
            </a:xfrm>
            <a:custGeom>
              <a:avLst/>
              <a:gdLst/>
              <a:ahLst/>
              <a:cxnLst/>
              <a:rect l="l" t="t" r="r" b="b"/>
              <a:pathLst>
                <a:path w="33794" h="48742">
                  <a:moveTo>
                    <a:pt x="18516" y="43942"/>
                  </a:moveTo>
                  <a:cubicBezTo>
                    <a:pt x="20167" y="47244"/>
                    <a:pt x="24269" y="48742"/>
                    <a:pt x="27825" y="47346"/>
                  </a:cubicBezTo>
                  <a:lnTo>
                    <a:pt x="28245" y="47180"/>
                  </a:lnTo>
                  <a:cubicBezTo>
                    <a:pt x="32080" y="45682"/>
                    <a:pt x="33794" y="41427"/>
                    <a:pt x="32016" y="37871"/>
                  </a:cubicBezTo>
                  <a:lnTo>
                    <a:pt x="15494" y="4864"/>
                  </a:lnTo>
                  <a:cubicBezTo>
                    <a:pt x="13817" y="1511"/>
                    <a:pt x="9398" y="0"/>
                    <a:pt x="5626" y="1486"/>
                  </a:cubicBezTo>
                  <a:lnTo>
                    <a:pt x="5486" y="1549"/>
                  </a:lnTo>
                  <a:cubicBezTo>
                    <a:pt x="1702" y="3035"/>
                    <a:pt x="0" y="6947"/>
                    <a:pt x="1676" y="10300"/>
                  </a:cubicBezTo>
                  <a:lnTo>
                    <a:pt x="18516" y="43942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29" name="object 18"/>
            <p:cNvSpPr/>
            <p:nvPr/>
          </p:nvSpPr>
          <p:spPr>
            <a:xfrm>
              <a:off x="1061" y="712"/>
              <a:ext cx="44" cy="79"/>
            </a:xfrm>
            <a:custGeom>
              <a:avLst/>
              <a:gdLst/>
              <a:ahLst/>
              <a:cxnLst/>
              <a:rect l="l" t="t" r="r" b="b"/>
              <a:pathLst>
                <a:path w="27825" h="50114">
                  <a:moveTo>
                    <a:pt x="12243" y="44501"/>
                  </a:moveTo>
                  <a:cubicBezTo>
                    <a:pt x="13360" y="48044"/>
                    <a:pt x="17234" y="50114"/>
                    <a:pt x="21006" y="49187"/>
                  </a:cubicBezTo>
                  <a:lnTo>
                    <a:pt x="21539" y="49048"/>
                  </a:lnTo>
                  <a:cubicBezTo>
                    <a:pt x="25514" y="48070"/>
                    <a:pt x="27826" y="44158"/>
                    <a:pt x="26657" y="40424"/>
                  </a:cubicBezTo>
                  <a:lnTo>
                    <a:pt x="15672" y="5588"/>
                  </a:lnTo>
                  <a:cubicBezTo>
                    <a:pt x="14554" y="2058"/>
                    <a:pt x="10427" y="0"/>
                    <a:pt x="6452" y="991"/>
                  </a:cubicBezTo>
                  <a:lnTo>
                    <a:pt x="6299" y="1016"/>
                  </a:lnTo>
                  <a:cubicBezTo>
                    <a:pt x="2324" y="2007"/>
                    <a:pt x="0" y="5664"/>
                    <a:pt x="1105" y="9195"/>
                  </a:cubicBezTo>
                  <a:lnTo>
                    <a:pt x="12243" y="44501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0" name="object 19"/>
            <p:cNvSpPr/>
            <p:nvPr/>
          </p:nvSpPr>
          <p:spPr>
            <a:xfrm>
              <a:off x="1158" y="695"/>
              <a:ext cx="34" cy="79"/>
            </a:xfrm>
            <a:custGeom>
              <a:avLst/>
              <a:gdLst/>
              <a:ahLst/>
              <a:cxnLst/>
              <a:rect l="l" t="t" r="r" b="b"/>
              <a:pathLst>
                <a:path w="21323" h="50457">
                  <a:moveTo>
                    <a:pt x="5804" y="44120"/>
                  </a:moveTo>
                  <a:cubicBezTo>
                    <a:pt x="6350" y="47841"/>
                    <a:pt x="9919" y="50457"/>
                    <a:pt x="13843" y="50013"/>
                  </a:cubicBezTo>
                  <a:lnTo>
                    <a:pt x="14453" y="49937"/>
                  </a:lnTo>
                  <a:cubicBezTo>
                    <a:pt x="18479" y="49480"/>
                    <a:pt x="21324" y="45974"/>
                    <a:pt x="20765" y="42165"/>
                  </a:cubicBezTo>
                  <a:lnTo>
                    <a:pt x="15520" y="6198"/>
                  </a:lnTo>
                  <a:cubicBezTo>
                    <a:pt x="14999" y="2566"/>
                    <a:pt x="11240" y="0"/>
                    <a:pt x="7150" y="470"/>
                  </a:cubicBezTo>
                  <a:lnTo>
                    <a:pt x="6998" y="483"/>
                  </a:lnTo>
                  <a:cubicBezTo>
                    <a:pt x="2896" y="953"/>
                    <a:pt x="0" y="4280"/>
                    <a:pt x="534" y="7912"/>
                  </a:cubicBezTo>
                  <a:lnTo>
                    <a:pt x="5804" y="44120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1" name="object 20"/>
            <p:cNvSpPr/>
            <p:nvPr/>
          </p:nvSpPr>
          <p:spPr>
            <a:xfrm>
              <a:off x="1256" y="689"/>
              <a:ext cx="25" cy="79"/>
            </a:xfrm>
            <a:custGeom>
              <a:avLst/>
              <a:gdLst/>
              <a:ahLst/>
              <a:cxnLst/>
              <a:rect l="l" t="t" r="r" b="b"/>
              <a:pathLst>
                <a:path w="15862" h="50000">
                  <a:moveTo>
                    <a:pt x="7201" y="49937"/>
                  </a:moveTo>
                  <a:lnTo>
                    <a:pt x="7836" y="49949"/>
                  </a:lnTo>
                  <a:cubicBezTo>
                    <a:pt x="11824" y="50000"/>
                    <a:pt x="15113" y="46965"/>
                    <a:pt x="15177" y="43180"/>
                  </a:cubicBezTo>
                  <a:lnTo>
                    <a:pt x="15799" y="6782"/>
                  </a:lnTo>
                  <a:cubicBezTo>
                    <a:pt x="15862" y="3124"/>
                    <a:pt x="12560" y="114"/>
                    <a:pt x="8433" y="51"/>
                  </a:cubicBezTo>
                  <a:lnTo>
                    <a:pt x="8280" y="51"/>
                  </a:lnTo>
                  <a:cubicBezTo>
                    <a:pt x="4140" y="0"/>
                    <a:pt x="749" y="2921"/>
                    <a:pt x="686" y="6579"/>
                  </a:cubicBezTo>
                  <a:lnTo>
                    <a:pt x="64" y="42939"/>
                  </a:lnTo>
                  <a:cubicBezTo>
                    <a:pt x="0" y="46749"/>
                    <a:pt x="3200" y="49886"/>
                    <a:pt x="7201" y="49937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2" name="object 21"/>
            <p:cNvSpPr/>
            <p:nvPr/>
          </p:nvSpPr>
          <p:spPr>
            <a:xfrm>
              <a:off x="1345" y="698"/>
              <a:ext cx="36" cy="79"/>
            </a:xfrm>
            <a:custGeom>
              <a:avLst/>
              <a:gdLst/>
              <a:ahLst/>
              <a:cxnLst/>
              <a:rect l="l" t="t" r="r" b="b"/>
              <a:pathLst>
                <a:path w="22733" h="50470">
                  <a:moveTo>
                    <a:pt x="6757" y="49835"/>
                  </a:moveTo>
                  <a:lnTo>
                    <a:pt x="7354" y="49923"/>
                  </a:lnTo>
                  <a:cubicBezTo>
                    <a:pt x="11253" y="50470"/>
                    <a:pt x="14897" y="47968"/>
                    <a:pt x="15558" y="44285"/>
                  </a:cubicBezTo>
                  <a:lnTo>
                    <a:pt x="22086" y="8204"/>
                  </a:lnTo>
                  <a:cubicBezTo>
                    <a:pt x="22733" y="4585"/>
                    <a:pt x="19965" y="1181"/>
                    <a:pt x="15875" y="597"/>
                  </a:cubicBezTo>
                  <a:lnTo>
                    <a:pt x="15723" y="584"/>
                  </a:lnTo>
                  <a:cubicBezTo>
                    <a:pt x="11646" y="0"/>
                    <a:pt x="7811" y="2464"/>
                    <a:pt x="7150" y="6083"/>
                  </a:cubicBezTo>
                  <a:lnTo>
                    <a:pt x="686" y="41859"/>
                  </a:lnTo>
                  <a:cubicBezTo>
                    <a:pt x="0" y="45669"/>
                    <a:pt x="2744" y="49263"/>
                    <a:pt x="6757" y="49835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3" name="object 22"/>
            <p:cNvSpPr/>
            <p:nvPr/>
          </p:nvSpPr>
          <p:spPr>
            <a:xfrm>
              <a:off x="1431" y="718"/>
              <a:ext cx="46" cy="79"/>
            </a:xfrm>
            <a:custGeom>
              <a:avLst/>
              <a:gdLst/>
              <a:ahLst/>
              <a:cxnLst/>
              <a:rect l="l" t="t" r="r" b="b"/>
              <a:pathLst>
                <a:path w="29146" h="49923">
                  <a:moveTo>
                    <a:pt x="6147" y="48743"/>
                  </a:moveTo>
                  <a:lnTo>
                    <a:pt x="6655" y="48883"/>
                  </a:lnTo>
                  <a:cubicBezTo>
                    <a:pt x="10389" y="49924"/>
                    <a:pt x="14313" y="47968"/>
                    <a:pt x="15558" y="44463"/>
                  </a:cubicBezTo>
                  <a:lnTo>
                    <a:pt x="27915" y="9449"/>
                  </a:lnTo>
                  <a:cubicBezTo>
                    <a:pt x="29147" y="5957"/>
                    <a:pt x="26950" y="2236"/>
                    <a:pt x="23013" y="1144"/>
                  </a:cubicBezTo>
                  <a:lnTo>
                    <a:pt x="22860" y="1105"/>
                  </a:lnTo>
                  <a:cubicBezTo>
                    <a:pt x="18923" y="0"/>
                    <a:pt x="14720" y="1956"/>
                    <a:pt x="13488" y="5449"/>
                  </a:cubicBezTo>
                  <a:lnTo>
                    <a:pt x="1308" y="39955"/>
                  </a:lnTo>
                  <a:cubicBezTo>
                    <a:pt x="0" y="43650"/>
                    <a:pt x="2197" y="47651"/>
                    <a:pt x="6147" y="48743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4" name="object 23"/>
            <p:cNvSpPr/>
            <p:nvPr/>
          </p:nvSpPr>
          <p:spPr>
            <a:xfrm>
              <a:off x="1514" y="749"/>
              <a:ext cx="55" cy="76"/>
            </a:xfrm>
            <a:custGeom>
              <a:avLst/>
              <a:gdLst/>
              <a:ahLst/>
              <a:cxnLst/>
              <a:rect l="l" t="t" r="r" b="b"/>
              <a:pathLst>
                <a:path w="34975" h="48311">
                  <a:moveTo>
                    <a:pt x="5372" y="46647"/>
                  </a:moveTo>
                  <a:lnTo>
                    <a:pt x="5766" y="46812"/>
                  </a:lnTo>
                  <a:cubicBezTo>
                    <a:pt x="9271" y="48311"/>
                    <a:pt x="13398" y="46939"/>
                    <a:pt x="15164" y="43688"/>
                  </a:cubicBezTo>
                  <a:lnTo>
                    <a:pt x="33185" y="10490"/>
                  </a:lnTo>
                  <a:cubicBezTo>
                    <a:pt x="34976" y="7188"/>
                    <a:pt x="33414" y="3226"/>
                    <a:pt x="29680" y="1638"/>
                  </a:cubicBezTo>
                  <a:lnTo>
                    <a:pt x="29540" y="1587"/>
                  </a:lnTo>
                  <a:cubicBezTo>
                    <a:pt x="25819" y="0"/>
                    <a:pt x="21349" y="1384"/>
                    <a:pt x="19558" y="4687"/>
                  </a:cubicBezTo>
                  <a:lnTo>
                    <a:pt x="1905" y="37211"/>
                  </a:lnTo>
                  <a:cubicBezTo>
                    <a:pt x="0" y="40729"/>
                    <a:pt x="1587" y="45034"/>
                    <a:pt x="5372" y="46647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5" name="object 24"/>
            <p:cNvSpPr/>
            <p:nvPr/>
          </p:nvSpPr>
          <p:spPr>
            <a:xfrm>
              <a:off x="1592" y="793"/>
              <a:ext cx="63" cy="72"/>
            </a:xfrm>
            <a:custGeom>
              <a:avLst/>
              <a:gdLst/>
              <a:ahLst/>
              <a:cxnLst/>
              <a:rect l="l" t="t" r="r" b="b"/>
              <a:pathLst>
                <a:path w="40068" h="45682">
                  <a:moveTo>
                    <a:pt x="4458" y="43600"/>
                  </a:moveTo>
                  <a:lnTo>
                    <a:pt x="4699" y="43752"/>
                  </a:lnTo>
                  <a:cubicBezTo>
                    <a:pt x="7937" y="45683"/>
                    <a:pt x="12192" y="44895"/>
                    <a:pt x="14427" y="41961"/>
                  </a:cubicBezTo>
                  <a:lnTo>
                    <a:pt x="37757" y="11329"/>
                  </a:lnTo>
                  <a:cubicBezTo>
                    <a:pt x="40068" y="8294"/>
                    <a:pt x="39167" y="4166"/>
                    <a:pt x="35750" y="2122"/>
                  </a:cubicBezTo>
                  <a:lnTo>
                    <a:pt x="35623" y="2045"/>
                  </a:lnTo>
                  <a:cubicBezTo>
                    <a:pt x="32194" y="0"/>
                    <a:pt x="27546" y="801"/>
                    <a:pt x="25235" y="3836"/>
                  </a:cubicBezTo>
                  <a:lnTo>
                    <a:pt x="2451" y="33744"/>
                  </a:lnTo>
                  <a:cubicBezTo>
                    <a:pt x="0" y="36957"/>
                    <a:pt x="914" y="41479"/>
                    <a:pt x="4458" y="43600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6" name="object 25"/>
            <p:cNvSpPr/>
            <p:nvPr/>
          </p:nvSpPr>
          <p:spPr>
            <a:xfrm>
              <a:off x="1663" y="847"/>
              <a:ext cx="70" cy="66"/>
            </a:xfrm>
            <a:custGeom>
              <a:avLst/>
              <a:gdLst/>
              <a:ahLst/>
              <a:cxnLst/>
              <a:rect l="l" t="t" r="r" b="b"/>
              <a:pathLst>
                <a:path w="44323" h="42113">
                  <a:moveTo>
                    <a:pt x="41034" y="2553"/>
                  </a:moveTo>
                  <a:lnTo>
                    <a:pt x="40920" y="2464"/>
                  </a:lnTo>
                  <a:cubicBezTo>
                    <a:pt x="37859" y="0"/>
                    <a:pt x="33135" y="204"/>
                    <a:pt x="30353" y="2909"/>
                  </a:cubicBezTo>
                  <a:lnTo>
                    <a:pt x="2934" y="29642"/>
                  </a:lnTo>
                  <a:cubicBezTo>
                    <a:pt x="0" y="32500"/>
                    <a:pt x="229" y="37110"/>
                    <a:pt x="3429" y="39688"/>
                  </a:cubicBezTo>
                  <a:lnTo>
                    <a:pt x="3543" y="39777"/>
                  </a:lnTo>
                  <a:cubicBezTo>
                    <a:pt x="6452" y="42113"/>
                    <a:pt x="10757" y="41923"/>
                    <a:pt x="13424" y="39332"/>
                  </a:cubicBezTo>
                  <a:lnTo>
                    <a:pt x="41542" y="11926"/>
                  </a:lnTo>
                  <a:cubicBezTo>
                    <a:pt x="44323" y="9208"/>
                    <a:pt x="44095" y="5017"/>
                    <a:pt x="41034" y="2553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</p:grpSp>
      <p:sp>
        <p:nvSpPr>
          <p:cNvPr id="57" name="text 1"/>
          <p:cNvSpPr txBox="1"/>
          <p:nvPr userDrawn="1"/>
        </p:nvSpPr>
        <p:spPr>
          <a:xfrm>
            <a:off x="5486197" y="487432"/>
            <a:ext cx="1310005" cy="255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670" b="1" spc="10" dirty="0">
                <a:latin typeface="Arial" panose="020B0604020202020204"/>
                <a:cs typeface="Arial" panose="020B0604020202020204"/>
              </a:rPr>
              <a:t>PROJECT 01</a:t>
            </a:r>
            <a:endParaRPr lang="en-US" sz="1670" b="1" spc="1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 userDrawn="1"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11"/>
          <p:cNvSpPr/>
          <p:nvPr userDrawn="1"/>
        </p:nvSpPr>
        <p:spPr>
          <a:xfrm>
            <a:off x="-635" y="7620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text 1"/>
          <p:cNvSpPr txBox="1"/>
          <p:nvPr userDrawn="1"/>
        </p:nvSpPr>
        <p:spPr>
          <a:xfrm>
            <a:off x="5486197" y="487432"/>
            <a:ext cx="1310005" cy="255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670" b="1" spc="10" dirty="0">
                <a:latin typeface="Arial" panose="020B0604020202020204"/>
                <a:cs typeface="Arial" panose="020B0604020202020204"/>
              </a:rPr>
              <a:t>PROJECT 01</a:t>
            </a:r>
            <a:endParaRPr lang="en-US" sz="1670" b="1" spc="1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08635" y="437515"/>
            <a:ext cx="591820" cy="316230"/>
            <a:chOff x="801" y="689"/>
            <a:chExt cx="932" cy="498"/>
          </a:xfrm>
        </p:grpSpPr>
        <p:sp>
          <p:nvSpPr>
            <p:cNvPr id="6" name="object 12"/>
            <p:cNvSpPr/>
            <p:nvPr/>
          </p:nvSpPr>
          <p:spPr>
            <a:xfrm>
              <a:off x="813" y="801"/>
              <a:ext cx="358" cy="386"/>
            </a:xfrm>
            <a:custGeom>
              <a:avLst/>
              <a:gdLst/>
              <a:ahLst/>
              <a:cxnLst/>
              <a:rect l="l" t="t" r="r" b="b"/>
              <a:pathLst>
                <a:path w="227634" h="245288">
                  <a:moveTo>
                    <a:pt x="151499" y="122645"/>
                  </a:moveTo>
                  <a:cubicBezTo>
                    <a:pt x="151499" y="68873"/>
                    <a:pt x="182512" y="22365"/>
                    <a:pt x="227635" y="0"/>
                  </a:cubicBezTo>
                  <a:cubicBezTo>
                    <a:pt x="197219" y="4661"/>
                    <a:pt x="167475" y="12840"/>
                    <a:pt x="138722" y="24499"/>
                  </a:cubicBezTo>
                  <a:cubicBezTo>
                    <a:pt x="89408" y="44501"/>
                    <a:pt x="45161" y="73889"/>
                    <a:pt x="7214" y="111837"/>
                  </a:cubicBezTo>
                  <a:lnTo>
                    <a:pt x="4458" y="114593"/>
                  </a:lnTo>
                  <a:cubicBezTo>
                    <a:pt x="0" y="119038"/>
                    <a:pt x="0" y="126251"/>
                    <a:pt x="4458" y="130696"/>
                  </a:cubicBezTo>
                  <a:lnTo>
                    <a:pt x="7214" y="133452"/>
                  </a:lnTo>
                  <a:cubicBezTo>
                    <a:pt x="45161" y="171400"/>
                    <a:pt x="89408" y="200788"/>
                    <a:pt x="138722" y="220790"/>
                  </a:cubicBezTo>
                  <a:cubicBezTo>
                    <a:pt x="167475" y="232449"/>
                    <a:pt x="197219" y="240628"/>
                    <a:pt x="227635" y="245289"/>
                  </a:cubicBezTo>
                  <a:cubicBezTo>
                    <a:pt x="182512" y="222924"/>
                    <a:pt x="151499" y="176416"/>
                    <a:pt x="151499" y="122645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7" name="object 13"/>
            <p:cNvSpPr/>
            <p:nvPr/>
          </p:nvSpPr>
          <p:spPr>
            <a:xfrm>
              <a:off x="1362" y="801"/>
              <a:ext cx="358" cy="386"/>
            </a:xfrm>
            <a:custGeom>
              <a:avLst/>
              <a:gdLst/>
              <a:ahLst/>
              <a:cxnLst/>
              <a:rect l="l" t="t" r="r" b="b"/>
              <a:pathLst>
                <a:path w="227622" h="245288">
                  <a:moveTo>
                    <a:pt x="220421" y="111837"/>
                  </a:moveTo>
                  <a:cubicBezTo>
                    <a:pt x="182474" y="73889"/>
                    <a:pt x="138227" y="44514"/>
                    <a:pt x="88913" y="24511"/>
                  </a:cubicBezTo>
                  <a:cubicBezTo>
                    <a:pt x="60147" y="12853"/>
                    <a:pt x="30417" y="4661"/>
                    <a:pt x="0" y="0"/>
                  </a:cubicBezTo>
                  <a:cubicBezTo>
                    <a:pt x="45110" y="22365"/>
                    <a:pt x="76137" y="68885"/>
                    <a:pt x="76137" y="122645"/>
                  </a:cubicBezTo>
                  <a:cubicBezTo>
                    <a:pt x="76137" y="176416"/>
                    <a:pt x="45110" y="222924"/>
                    <a:pt x="0" y="245288"/>
                  </a:cubicBezTo>
                  <a:cubicBezTo>
                    <a:pt x="30417" y="240627"/>
                    <a:pt x="60147" y="232449"/>
                    <a:pt x="88913" y="220790"/>
                  </a:cubicBezTo>
                  <a:cubicBezTo>
                    <a:pt x="138227" y="200787"/>
                    <a:pt x="182474" y="171412"/>
                    <a:pt x="220421" y="133465"/>
                  </a:cubicBezTo>
                  <a:lnTo>
                    <a:pt x="223177" y="130709"/>
                  </a:lnTo>
                  <a:cubicBezTo>
                    <a:pt x="227622" y="126251"/>
                    <a:pt x="227622" y="119037"/>
                    <a:pt x="223177" y="114593"/>
                  </a:cubicBezTo>
                  <a:lnTo>
                    <a:pt x="220421" y="111837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8" name="object 14"/>
            <p:cNvSpPr/>
            <p:nvPr/>
          </p:nvSpPr>
          <p:spPr>
            <a:xfrm>
              <a:off x="1111" y="838"/>
              <a:ext cx="312" cy="312"/>
            </a:xfrm>
            <a:custGeom>
              <a:avLst/>
              <a:gdLst/>
              <a:ahLst/>
              <a:cxnLst/>
              <a:rect l="l" t="t" r="r" b="b"/>
              <a:pathLst>
                <a:path w="198005" h="197993">
                  <a:moveTo>
                    <a:pt x="198006" y="98997"/>
                  </a:moveTo>
                  <a:cubicBezTo>
                    <a:pt x="198006" y="44323"/>
                    <a:pt x="153683" y="0"/>
                    <a:pt x="99010" y="0"/>
                  </a:cubicBezTo>
                  <a:cubicBezTo>
                    <a:pt x="85281" y="0"/>
                    <a:pt x="72213" y="2794"/>
                    <a:pt x="60325" y="7836"/>
                  </a:cubicBezTo>
                  <a:cubicBezTo>
                    <a:pt x="71133" y="11989"/>
                    <a:pt x="78816" y="22466"/>
                    <a:pt x="78816" y="34747"/>
                  </a:cubicBezTo>
                  <a:cubicBezTo>
                    <a:pt x="78816" y="50660"/>
                    <a:pt x="65913" y="63563"/>
                    <a:pt x="50000" y="63563"/>
                  </a:cubicBezTo>
                  <a:cubicBezTo>
                    <a:pt x="35065" y="63563"/>
                    <a:pt x="22771" y="52184"/>
                    <a:pt x="21336" y="37617"/>
                  </a:cubicBezTo>
                  <a:cubicBezTo>
                    <a:pt x="7976" y="54483"/>
                    <a:pt x="0" y="75806"/>
                    <a:pt x="0" y="98997"/>
                  </a:cubicBezTo>
                  <a:cubicBezTo>
                    <a:pt x="0" y="153670"/>
                    <a:pt x="44336" y="197993"/>
                    <a:pt x="99010" y="197993"/>
                  </a:cubicBezTo>
                  <a:cubicBezTo>
                    <a:pt x="153683" y="197993"/>
                    <a:pt x="198006" y="153670"/>
                    <a:pt x="198006" y="98997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26" name="object 15"/>
            <p:cNvSpPr/>
            <p:nvPr/>
          </p:nvSpPr>
          <p:spPr>
            <a:xfrm>
              <a:off x="801" y="83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43497" h="42952">
                  <a:moveTo>
                    <a:pt x="39701" y="40691"/>
                  </a:moveTo>
                  <a:lnTo>
                    <a:pt x="39840" y="40589"/>
                  </a:lnTo>
                  <a:cubicBezTo>
                    <a:pt x="43117" y="38100"/>
                    <a:pt x="43498" y="33490"/>
                    <a:pt x="40666" y="30556"/>
                  </a:cubicBezTo>
                  <a:lnTo>
                    <a:pt x="14174" y="3111"/>
                  </a:lnTo>
                  <a:cubicBezTo>
                    <a:pt x="11494" y="330"/>
                    <a:pt x="6769" y="0"/>
                    <a:pt x="3633" y="2375"/>
                  </a:cubicBezTo>
                  <a:lnTo>
                    <a:pt x="3506" y="2464"/>
                  </a:lnTo>
                  <a:cubicBezTo>
                    <a:pt x="369" y="4852"/>
                    <a:pt x="0" y="9030"/>
                    <a:pt x="2693" y="11811"/>
                  </a:cubicBezTo>
                  <a:lnTo>
                    <a:pt x="29845" y="39967"/>
                  </a:lnTo>
                  <a:cubicBezTo>
                    <a:pt x="32423" y="42621"/>
                    <a:pt x="36729" y="42952"/>
                    <a:pt x="39701" y="40691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27" name="object 16"/>
            <p:cNvSpPr/>
            <p:nvPr/>
          </p:nvSpPr>
          <p:spPr>
            <a:xfrm>
              <a:off x="880" y="783"/>
              <a:ext cx="62" cy="73"/>
            </a:xfrm>
            <a:custGeom>
              <a:avLst/>
              <a:gdLst/>
              <a:ahLst/>
              <a:cxnLst/>
              <a:rect l="l" t="t" r="r" b="b"/>
              <a:pathLst>
                <a:path w="39065" h="46317">
                  <a:moveTo>
                    <a:pt x="24448" y="42405"/>
                  </a:moveTo>
                  <a:cubicBezTo>
                    <a:pt x="26594" y="45415"/>
                    <a:pt x="30823" y="46317"/>
                    <a:pt x="34125" y="44475"/>
                  </a:cubicBezTo>
                  <a:lnTo>
                    <a:pt x="34404" y="44323"/>
                  </a:lnTo>
                  <a:cubicBezTo>
                    <a:pt x="37998" y="42316"/>
                    <a:pt x="39065" y="37833"/>
                    <a:pt x="36728" y="34544"/>
                  </a:cubicBezTo>
                  <a:lnTo>
                    <a:pt x="14999" y="4025"/>
                  </a:lnTo>
                  <a:cubicBezTo>
                    <a:pt x="12789" y="927"/>
                    <a:pt x="8166" y="0"/>
                    <a:pt x="4674" y="1955"/>
                  </a:cubicBezTo>
                  <a:lnTo>
                    <a:pt x="4547" y="2032"/>
                  </a:lnTo>
                  <a:cubicBezTo>
                    <a:pt x="1054" y="3987"/>
                    <a:pt x="0" y="8077"/>
                    <a:pt x="2210" y="11175"/>
                  </a:cubicBezTo>
                  <a:lnTo>
                    <a:pt x="24448" y="42405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28" name="object 17"/>
            <p:cNvSpPr/>
            <p:nvPr/>
          </p:nvSpPr>
          <p:spPr>
            <a:xfrm>
              <a:off x="967" y="742"/>
              <a:ext cx="53" cy="77"/>
            </a:xfrm>
            <a:custGeom>
              <a:avLst/>
              <a:gdLst/>
              <a:ahLst/>
              <a:cxnLst/>
              <a:rect l="l" t="t" r="r" b="b"/>
              <a:pathLst>
                <a:path w="33794" h="48742">
                  <a:moveTo>
                    <a:pt x="18516" y="43942"/>
                  </a:moveTo>
                  <a:cubicBezTo>
                    <a:pt x="20167" y="47244"/>
                    <a:pt x="24269" y="48742"/>
                    <a:pt x="27825" y="47346"/>
                  </a:cubicBezTo>
                  <a:lnTo>
                    <a:pt x="28245" y="47180"/>
                  </a:lnTo>
                  <a:cubicBezTo>
                    <a:pt x="32080" y="45682"/>
                    <a:pt x="33794" y="41427"/>
                    <a:pt x="32016" y="37871"/>
                  </a:cubicBezTo>
                  <a:lnTo>
                    <a:pt x="15494" y="4864"/>
                  </a:lnTo>
                  <a:cubicBezTo>
                    <a:pt x="13817" y="1511"/>
                    <a:pt x="9398" y="0"/>
                    <a:pt x="5626" y="1486"/>
                  </a:cubicBezTo>
                  <a:lnTo>
                    <a:pt x="5486" y="1549"/>
                  </a:lnTo>
                  <a:cubicBezTo>
                    <a:pt x="1702" y="3035"/>
                    <a:pt x="0" y="6947"/>
                    <a:pt x="1676" y="10300"/>
                  </a:cubicBezTo>
                  <a:lnTo>
                    <a:pt x="18516" y="43942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29" name="object 18"/>
            <p:cNvSpPr/>
            <p:nvPr/>
          </p:nvSpPr>
          <p:spPr>
            <a:xfrm>
              <a:off x="1061" y="712"/>
              <a:ext cx="44" cy="79"/>
            </a:xfrm>
            <a:custGeom>
              <a:avLst/>
              <a:gdLst/>
              <a:ahLst/>
              <a:cxnLst/>
              <a:rect l="l" t="t" r="r" b="b"/>
              <a:pathLst>
                <a:path w="27825" h="50114">
                  <a:moveTo>
                    <a:pt x="12243" y="44501"/>
                  </a:moveTo>
                  <a:cubicBezTo>
                    <a:pt x="13360" y="48044"/>
                    <a:pt x="17234" y="50114"/>
                    <a:pt x="21006" y="49187"/>
                  </a:cubicBezTo>
                  <a:lnTo>
                    <a:pt x="21539" y="49048"/>
                  </a:lnTo>
                  <a:cubicBezTo>
                    <a:pt x="25514" y="48070"/>
                    <a:pt x="27826" y="44158"/>
                    <a:pt x="26657" y="40424"/>
                  </a:cubicBezTo>
                  <a:lnTo>
                    <a:pt x="15672" y="5588"/>
                  </a:lnTo>
                  <a:cubicBezTo>
                    <a:pt x="14554" y="2058"/>
                    <a:pt x="10427" y="0"/>
                    <a:pt x="6452" y="991"/>
                  </a:cubicBezTo>
                  <a:lnTo>
                    <a:pt x="6299" y="1016"/>
                  </a:lnTo>
                  <a:cubicBezTo>
                    <a:pt x="2324" y="2007"/>
                    <a:pt x="0" y="5664"/>
                    <a:pt x="1105" y="9195"/>
                  </a:cubicBezTo>
                  <a:lnTo>
                    <a:pt x="12243" y="44501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0" name="object 19"/>
            <p:cNvSpPr/>
            <p:nvPr/>
          </p:nvSpPr>
          <p:spPr>
            <a:xfrm>
              <a:off x="1158" y="695"/>
              <a:ext cx="34" cy="79"/>
            </a:xfrm>
            <a:custGeom>
              <a:avLst/>
              <a:gdLst/>
              <a:ahLst/>
              <a:cxnLst/>
              <a:rect l="l" t="t" r="r" b="b"/>
              <a:pathLst>
                <a:path w="21323" h="50457">
                  <a:moveTo>
                    <a:pt x="5804" y="44120"/>
                  </a:moveTo>
                  <a:cubicBezTo>
                    <a:pt x="6350" y="47841"/>
                    <a:pt x="9919" y="50457"/>
                    <a:pt x="13843" y="50013"/>
                  </a:cubicBezTo>
                  <a:lnTo>
                    <a:pt x="14453" y="49937"/>
                  </a:lnTo>
                  <a:cubicBezTo>
                    <a:pt x="18479" y="49480"/>
                    <a:pt x="21324" y="45974"/>
                    <a:pt x="20765" y="42165"/>
                  </a:cubicBezTo>
                  <a:lnTo>
                    <a:pt x="15520" y="6198"/>
                  </a:lnTo>
                  <a:cubicBezTo>
                    <a:pt x="14999" y="2566"/>
                    <a:pt x="11240" y="0"/>
                    <a:pt x="7150" y="470"/>
                  </a:cubicBezTo>
                  <a:lnTo>
                    <a:pt x="6998" y="483"/>
                  </a:lnTo>
                  <a:cubicBezTo>
                    <a:pt x="2896" y="953"/>
                    <a:pt x="0" y="4280"/>
                    <a:pt x="534" y="7912"/>
                  </a:cubicBezTo>
                  <a:lnTo>
                    <a:pt x="5804" y="44120"/>
                  </a:ln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1" name="object 20"/>
            <p:cNvSpPr/>
            <p:nvPr/>
          </p:nvSpPr>
          <p:spPr>
            <a:xfrm>
              <a:off x="1256" y="689"/>
              <a:ext cx="25" cy="79"/>
            </a:xfrm>
            <a:custGeom>
              <a:avLst/>
              <a:gdLst/>
              <a:ahLst/>
              <a:cxnLst/>
              <a:rect l="l" t="t" r="r" b="b"/>
              <a:pathLst>
                <a:path w="15862" h="50000">
                  <a:moveTo>
                    <a:pt x="7201" y="49937"/>
                  </a:moveTo>
                  <a:lnTo>
                    <a:pt x="7836" y="49949"/>
                  </a:lnTo>
                  <a:cubicBezTo>
                    <a:pt x="11824" y="50000"/>
                    <a:pt x="15113" y="46965"/>
                    <a:pt x="15177" y="43180"/>
                  </a:cubicBezTo>
                  <a:lnTo>
                    <a:pt x="15799" y="6782"/>
                  </a:lnTo>
                  <a:cubicBezTo>
                    <a:pt x="15862" y="3124"/>
                    <a:pt x="12560" y="114"/>
                    <a:pt x="8433" y="51"/>
                  </a:cubicBezTo>
                  <a:lnTo>
                    <a:pt x="8280" y="51"/>
                  </a:lnTo>
                  <a:cubicBezTo>
                    <a:pt x="4140" y="0"/>
                    <a:pt x="749" y="2921"/>
                    <a:pt x="686" y="6579"/>
                  </a:cubicBezTo>
                  <a:lnTo>
                    <a:pt x="64" y="42939"/>
                  </a:lnTo>
                  <a:cubicBezTo>
                    <a:pt x="0" y="46749"/>
                    <a:pt x="3200" y="49886"/>
                    <a:pt x="7201" y="49937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2" name="object 21"/>
            <p:cNvSpPr/>
            <p:nvPr/>
          </p:nvSpPr>
          <p:spPr>
            <a:xfrm>
              <a:off x="1345" y="698"/>
              <a:ext cx="36" cy="79"/>
            </a:xfrm>
            <a:custGeom>
              <a:avLst/>
              <a:gdLst/>
              <a:ahLst/>
              <a:cxnLst/>
              <a:rect l="l" t="t" r="r" b="b"/>
              <a:pathLst>
                <a:path w="22733" h="50470">
                  <a:moveTo>
                    <a:pt x="6757" y="49835"/>
                  </a:moveTo>
                  <a:lnTo>
                    <a:pt x="7354" y="49923"/>
                  </a:lnTo>
                  <a:cubicBezTo>
                    <a:pt x="11253" y="50470"/>
                    <a:pt x="14897" y="47968"/>
                    <a:pt x="15558" y="44285"/>
                  </a:cubicBezTo>
                  <a:lnTo>
                    <a:pt x="22086" y="8204"/>
                  </a:lnTo>
                  <a:cubicBezTo>
                    <a:pt x="22733" y="4585"/>
                    <a:pt x="19965" y="1181"/>
                    <a:pt x="15875" y="597"/>
                  </a:cubicBezTo>
                  <a:lnTo>
                    <a:pt x="15723" y="584"/>
                  </a:lnTo>
                  <a:cubicBezTo>
                    <a:pt x="11646" y="0"/>
                    <a:pt x="7811" y="2464"/>
                    <a:pt x="7150" y="6083"/>
                  </a:cubicBezTo>
                  <a:lnTo>
                    <a:pt x="686" y="41859"/>
                  </a:lnTo>
                  <a:cubicBezTo>
                    <a:pt x="0" y="45669"/>
                    <a:pt x="2744" y="49263"/>
                    <a:pt x="6757" y="49835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3" name="object 22"/>
            <p:cNvSpPr/>
            <p:nvPr/>
          </p:nvSpPr>
          <p:spPr>
            <a:xfrm>
              <a:off x="1431" y="718"/>
              <a:ext cx="46" cy="79"/>
            </a:xfrm>
            <a:custGeom>
              <a:avLst/>
              <a:gdLst/>
              <a:ahLst/>
              <a:cxnLst/>
              <a:rect l="l" t="t" r="r" b="b"/>
              <a:pathLst>
                <a:path w="29146" h="49923">
                  <a:moveTo>
                    <a:pt x="6147" y="48743"/>
                  </a:moveTo>
                  <a:lnTo>
                    <a:pt x="6655" y="48883"/>
                  </a:lnTo>
                  <a:cubicBezTo>
                    <a:pt x="10389" y="49924"/>
                    <a:pt x="14313" y="47968"/>
                    <a:pt x="15558" y="44463"/>
                  </a:cubicBezTo>
                  <a:lnTo>
                    <a:pt x="27915" y="9449"/>
                  </a:lnTo>
                  <a:cubicBezTo>
                    <a:pt x="29147" y="5957"/>
                    <a:pt x="26950" y="2236"/>
                    <a:pt x="23013" y="1144"/>
                  </a:cubicBezTo>
                  <a:lnTo>
                    <a:pt x="22860" y="1105"/>
                  </a:lnTo>
                  <a:cubicBezTo>
                    <a:pt x="18923" y="0"/>
                    <a:pt x="14720" y="1956"/>
                    <a:pt x="13488" y="5449"/>
                  </a:cubicBezTo>
                  <a:lnTo>
                    <a:pt x="1308" y="39955"/>
                  </a:lnTo>
                  <a:cubicBezTo>
                    <a:pt x="0" y="43650"/>
                    <a:pt x="2197" y="47651"/>
                    <a:pt x="6147" y="48743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4" name="object 23"/>
            <p:cNvSpPr/>
            <p:nvPr/>
          </p:nvSpPr>
          <p:spPr>
            <a:xfrm>
              <a:off x="1514" y="749"/>
              <a:ext cx="55" cy="76"/>
            </a:xfrm>
            <a:custGeom>
              <a:avLst/>
              <a:gdLst/>
              <a:ahLst/>
              <a:cxnLst/>
              <a:rect l="l" t="t" r="r" b="b"/>
              <a:pathLst>
                <a:path w="34975" h="48311">
                  <a:moveTo>
                    <a:pt x="5372" y="46647"/>
                  </a:moveTo>
                  <a:lnTo>
                    <a:pt x="5766" y="46812"/>
                  </a:lnTo>
                  <a:cubicBezTo>
                    <a:pt x="9271" y="48311"/>
                    <a:pt x="13398" y="46939"/>
                    <a:pt x="15164" y="43688"/>
                  </a:cubicBezTo>
                  <a:lnTo>
                    <a:pt x="33185" y="10490"/>
                  </a:lnTo>
                  <a:cubicBezTo>
                    <a:pt x="34976" y="7188"/>
                    <a:pt x="33414" y="3226"/>
                    <a:pt x="29680" y="1638"/>
                  </a:cubicBezTo>
                  <a:lnTo>
                    <a:pt x="29540" y="1587"/>
                  </a:lnTo>
                  <a:cubicBezTo>
                    <a:pt x="25819" y="0"/>
                    <a:pt x="21349" y="1384"/>
                    <a:pt x="19558" y="4687"/>
                  </a:cubicBezTo>
                  <a:lnTo>
                    <a:pt x="1905" y="37211"/>
                  </a:lnTo>
                  <a:cubicBezTo>
                    <a:pt x="0" y="40729"/>
                    <a:pt x="1587" y="45034"/>
                    <a:pt x="5372" y="46647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5" name="object 24"/>
            <p:cNvSpPr/>
            <p:nvPr/>
          </p:nvSpPr>
          <p:spPr>
            <a:xfrm>
              <a:off x="1592" y="793"/>
              <a:ext cx="63" cy="72"/>
            </a:xfrm>
            <a:custGeom>
              <a:avLst/>
              <a:gdLst/>
              <a:ahLst/>
              <a:cxnLst/>
              <a:rect l="l" t="t" r="r" b="b"/>
              <a:pathLst>
                <a:path w="40068" h="45682">
                  <a:moveTo>
                    <a:pt x="4458" y="43600"/>
                  </a:moveTo>
                  <a:lnTo>
                    <a:pt x="4699" y="43752"/>
                  </a:lnTo>
                  <a:cubicBezTo>
                    <a:pt x="7937" y="45683"/>
                    <a:pt x="12192" y="44895"/>
                    <a:pt x="14427" y="41961"/>
                  </a:cubicBezTo>
                  <a:lnTo>
                    <a:pt x="37757" y="11329"/>
                  </a:lnTo>
                  <a:cubicBezTo>
                    <a:pt x="40068" y="8294"/>
                    <a:pt x="39167" y="4166"/>
                    <a:pt x="35750" y="2122"/>
                  </a:cubicBezTo>
                  <a:lnTo>
                    <a:pt x="35623" y="2045"/>
                  </a:lnTo>
                  <a:cubicBezTo>
                    <a:pt x="32194" y="0"/>
                    <a:pt x="27546" y="801"/>
                    <a:pt x="25235" y="3836"/>
                  </a:cubicBezTo>
                  <a:lnTo>
                    <a:pt x="2451" y="33744"/>
                  </a:lnTo>
                  <a:cubicBezTo>
                    <a:pt x="0" y="36957"/>
                    <a:pt x="914" y="41479"/>
                    <a:pt x="4458" y="43600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  <p:sp>
          <p:nvSpPr>
            <p:cNvPr id="36" name="object 25"/>
            <p:cNvSpPr/>
            <p:nvPr/>
          </p:nvSpPr>
          <p:spPr>
            <a:xfrm>
              <a:off x="1663" y="847"/>
              <a:ext cx="70" cy="66"/>
            </a:xfrm>
            <a:custGeom>
              <a:avLst/>
              <a:gdLst/>
              <a:ahLst/>
              <a:cxnLst/>
              <a:rect l="l" t="t" r="r" b="b"/>
              <a:pathLst>
                <a:path w="44323" h="42113">
                  <a:moveTo>
                    <a:pt x="41034" y="2553"/>
                  </a:moveTo>
                  <a:lnTo>
                    <a:pt x="40920" y="2464"/>
                  </a:lnTo>
                  <a:cubicBezTo>
                    <a:pt x="37859" y="0"/>
                    <a:pt x="33135" y="204"/>
                    <a:pt x="30353" y="2909"/>
                  </a:cubicBezTo>
                  <a:lnTo>
                    <a:pt x="2934" y="29642"/>
                  </a:lnTo>
                  <a:cubicBezTo>
                    <a:pt x="0" y="32500"/>
                    <a:pt x="229" y="37110"/>
                    <a:pt x="3429" y="39688"/>
                  </a:cubicBezTo>
                  <a:lnTo>
                    <a:pt x="3543" y="39777"/>
                  </a:lnTo>
                  <a:cubicBezTo>
                    <a:pt x="6452" y="42113"/>
                    <a:pt x="10757" y="41923"/>
                    <a:pt x="13424" y="39332"/>
                  </a:cubicBezTo>
                  <a:lnTo>
                    <a:pt x="41542" y="11926"/>
                  </a:lnTo>
                  <a:cubicBezTo>
                    <a:pt x="44323" y="9208"/>
                    <a:pt x="44095" y="5017"/>
                    <a:pt x="41034" y="2553"/>
                  </a:cubicBezTo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>
              <a:noAutofit/>
            </a:bodyPr>
            <a:lstStyle/>
            <a:p/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 userDrawn="1"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6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2" y="1074881"/>
            <a:ext cx="9149403" cy="6858000"/>
          </a:xfrm>
          <a:prstGeom prst="rect">
            <a:avLst/>
          </a:prstGeom>
        </p:spPr>
      </p:pic>
      <p:sp>
        <p:nvSpPr>
          <p:cNvPr id="28" name="text 1"/>
          <p:cNvSpPr txBox="1"/>
          <p:nvPr userDrawn="1"/>
        </p:nvSpPr>
        <p:spPr>
          <a:xfrm>
            <a:off x="5486197" y="487432"/>
            <a:ext cx="1310005" cy="255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670" b="1" spc="10" dirty="0">
                <a:latin typeface="Arial" panose="020B0604020202020204"/>
                <a:cs typeface="Arial" panose="020B0604020202020204"/>
              </a:rPr>
              <a:t>PROJECT 02</a:t>
            </a:r>
            <a:endParaRPr lang="en-US" sz="1670" b="1"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 descr="KakaoTalk_20230307_115726828_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790" y="358140"/>
            <a:ext cx="514350" cy="514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 userDrawn="1"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11"/>
          <p:cNvSpPr/>
          <p:nvPr userDrawn="1"/>
        </p:nvSpPr>
        <p:spPr>
          <a:xfrm>
            <a:off x="-635" y="7620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text 1"/>
          <p:cNvSpPr txBox="1"/>
          <p:nvPr userDrawn="1"/>
        </p:nvSpPr>
        <p:spPr>
          <a:xfrm>
            <a:off x="5486197" y="487432"/>
            <a:ext cx="1310005" cy="255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670" b="1" spc="10" dirty="0">
                <a:latin typeface="Arial" panose="020B0604020202020204"/>
                <a:cs typeface="Arial" panose="020B0604020202020204"/>
              </a:rPr>
              <a:t>PROJECT 02</a:t>
            </a:r>
            <a:endParaRPr lang="en-US" sz="1670" b="1"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 descr="KakaoTalk_20230307_115726828_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790" y="358140"/>
            <a:ext cx="514350" cy="514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 userDrawn="1"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6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2" y="1074881"/>
            <a:ext cx="9149403" cy="6858000"/>
          </a:xfrm>
          <a:prstGeom prst="rect">
            <a:avLst/>
          </a:prstGeom>
        </p:spPr>
      </p:pic>
      <p:sp>
        <p:nvSpPr>
          <p:cNvPr id="4" name="text 1"/>
          <p:cNvSpPr txBox="1"/>
          <p:nvPr userDrawn="1"/>
        </p:nvSpPr>
        <p:spPr>
          <a:xfrm>
            <a:off x="5486197" y="487432"/>
            <a:ext cx="1310005" cy="255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670" b="1" spc="10" dirty="0">
                <a:latin typeface="Arial" panose="020B0604020202020204"/>
                <a:cs typeface="Arial" panose="020B0604020202020204"/>
              </a:rPr>
              <a:t>PROJECT 03</a:t>
            </a:r>
            <a:endParaRPr lang="en-US" sz="1670" b="1"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 descr="KakaoTalk_20230307_1157268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500" y="326390"/>
            <a:ext cx="464820" cy="4648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 userDrawn="1"/>
        </p:nvSpPr>
        <p:spPr>
          <a:xfrm>
            <a:off x="0" y="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11"/>
          <p:cNvSpPr/>
          <p:nvPr userDrawn="1"/>
        </p:nvSpPr>
        <p:spPr>
          <a:xfrm>
            <a:off x="-635" y="76200"/>
            <a:ext cx="12193206" cy="6858000"/>
          </a:xfrm>
          <a:custGeom>
            <a:avLst/>
            <a:gdLst/>
            <a:ahLst/>
            <a:cxnLst/>
            <a:rect l="l" t="t" r="r" b="b"/>
            <a:pathLst>
              <a:path w="12193206" h="6858000">
                <a:moveTo>
                  <a:pt x="0" y="6858000"/>
                </a:moveTo>
                <a:lnTo>
                  <a:pt x="0" y="0"/>
                </a:lnTo>
                <a:lnTo>
                  <a:pt x="12193206" y="0"/>
                </a:lnTo>
                <a:lnTo>
                  <a:pt x="1219320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text 1"/>
          <p:cNvSpPr txBox="1"/>
          <p:nvPr userDrawn="1"/>
        </p:nvSpPr>
        <p:spPr>
          <a:xfrm>
            <a:off x="5486197" y="487432"/>
            <a:ext cx="1310005" cy="2559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670" b="1" spc="10" dirty="0">
                <a:latin typeface="Arial" panose="020B0604020202020204"/>
                <a:cs typeface="Arial" panose="020B0604020202020204"/>
              </a:rPr>
              <a:t>PROJECT 03</a:t>
            </a:r>
            <a:endParaRPr lang="en-US" sz="1670" b="1" spc="1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" name="Picture 11" descr="KakaoTalk_20230307_1157268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00" y="326390"/>
            <a:ext cx="464820" cy="4648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6" Type="http://schemas.openxmlformats.org/officeDocument/2006/relationships/hyperlink" Target="https://yumei1992.tistory.com/" TargetMode="External"/><Relationship Id="rId5" Type="http://schemas.openxmlformats.org/officeDocument/2006/relationships/hyperlink" Target="https://github.com/JeeaYou" TargetMode="Externa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hyperlink" Target="https://yumei1992.tistory.com/" TargetMode="External"/><Relationship Id="rId8" Type="http://schemas.openxmlformats.org/officeDocument/2006/relationships/hyperlink" Target="https://github.com/JeeaYou" TargetMode="Externa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media" Target="../media/media8.mp4"/><Relationship Id="rId3" Type="http://schemas.openxmlformats.org/officeDocument/2006/relationships/video" Target="../media/media8.mp4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hyperlink" Target="https://yumei1992.tistory.com/" TargetMode="External"/><Relationship Id="rId2" Type="http://schemas.openxmlformats.org/officeDocument/2006/relationships/hyperlink" Target="https://github.com/JeeaYou" TargetMode="External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yumei1992.tistory.com/" TargetMode="External"/><Relationship Id="rId2" Type="http://schemas.openxmlformats.org/officeDocument/2006/relationships/hyperlink" Target="https://github.com/JeeaYou" TargetMode="Externa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hyperlink" Target="https://yumei1992.tistory.com/" TargetMode="External"/><Relationship Id="rId1" Type="http://schemas.openxmlformats.org/officeDocument/2006/relationships/hyperlink" Target="https://github.com/JeeaYou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yumei1992.tistory.com/" TargetMode="External"/><Relationship Id="rId2" Type="http://schemas.openxmlformats.org/officeDocument/2006/relationships/hyperlink" Target="https://github.com/JeeaYou" TargetMode="Externa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hyperlink" Target="https://yumei1992.tistory.com/" TargetMode="External"/><Relationship Id="rId2" Type="http://schemas.openxmlformats.org/officeDocument/2006/relationships/hyperlink" Target="https://github.com/JeeaYou" TargetMode="Externa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yumei1992.tistory.com/" TargetMode="External"/><Relationship Id="rId4" Type="http://schemas.openxmlformats.org/officeDocument/2006/relationships/hyperlink" Target="https://github.com/JeeaYou" TargetMode="Externa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ideo" Target="../media/media4.mp4"/><Relationship Id="rId8" Type="http://schemas.openxmlformats.org/officeDocument/2006/relationships/image" Target="../media/image12.png"/><Relationship Id="rId7" Type="http://schemas.microsoft.com/office/2007/relationships/media" Target="../media/media3.mp4"/><Relationship Id="rId6" Type="http://schemas.openxmlformats.org/officeDocument/2006/relationships/video" Target="../media/media3.mp4"/><Relationship Id="rId5" Type="http://schemas.openxmlformats.org/officeDocument/2006/relationships/image" Target="../media/image11.png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10.png"/><Relationship Id="rId14" Type="http://schemas.openxmlformats.org/officeDocument/2006/relationships/slideLayout" Target="../slideLayouts/slideLayout2.xml"/><Relationship Id="rId13" Type="http://schemas.openxmlformats.org/officeDocument/2006/relationships/hyperlink" Target="https://yumei1992.tistory.com/" TargetMode="External"/><Relationship Id="rId12" Type="http://schemas.openxmlformats.org/officeDocument/2006/relationships/hyperlink" Target="https://github.com/JeeaYou" TargetMode="External"/><Relationship Id="rId11" Type="http://schemas.openxmlformats.org/officeDocument/2006/relationships/image" Target="../media/image13.png"/><Relationship Id="rId10" Type="http://schemas.microsoft.com/office/2007/relationships/media" Target="../media/media4.mp4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microsoft.com/office/2007/relationships/media" Target="../media/media7.mp4"/><Relationship Id="rId7" Type="http://schemas.openxmlformats.org/officeDocument/2006/relationships/video" Target="../media/media7.mp4"/><Relationship Id="rId6" Type="http://schemas.openxmlformats.org/officeDocument/2006/relationships/image" Target="../media/image15.png"/><Relationship Id="rId5" Type="http://schemas.microsoft.com/office/2007/relationships/media" Target="../media/media6.mp4"/><Relationship Id="rId4" Type="http://schemas.openxmlformats.org/officeDocument/2006/relationships/video" Target="../media/media6.mp4"/><Relationship Id="rId3" Type="http://schemas.openxmlformats.org/officeDocument/2006/relationships/image" Target="../media/image14.png"/><Relationship Id="rId2" Type="http://schemas.microsoft.com/office/2007/relationships/media" Target="../media/media5.mp4"/><Relationship Id="rId12" Type="http://schemas.openxmlformats.org/officeDocument/2006/relationships/slideLayout" Target="../slideLayouts/slideLayout3.xml"/><Relationship Id="rId11" Type="http://schemas.openxmlformats.org/officeDocument/2006/relationships/hyperlink" Target="https://yumei1992.tistory.com/" TargetMode="External"/><Relationship Id="rId10" Type="http://schemas.openxmlformats.org/officeDocument/2006/relationships/hyperlink" Target="https://github.com/JeeaYou" TargetMode="External"/><Relationship Id="rId1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yumei1992.tistory.com/" TargetMode="External"/><Relationship Id="rId2" Type="http://schemas.openxmlformats.org/officeDocument/2006/relationships/hyperlink" Target="https://github.com/JeeaYou" TargetMode="Externa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492559" y="2704009"/>
            <a:ext cx="3336298" cy="692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YOU JEEA’S</a:t>
            </a:r>
            <a:endParaRPr sz="45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92559" y="3229566"/>
            <a:ext cx="4496744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PORTFOLIO</a:t>
            </a:r>
            <a:endParaRPr sz="6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2"/>
          <p:cNvSpPr/>
          <p:nvPr/>
        </p:nvSpPr>
        <p:spPr>
          <a:xfrm>
            <a:off x="-2579" y="1383366"/>
            <a:ext cx="4645101" cy="6350"/>
          </a:xfrm>
          <a:custGeom>
            <a:avLst/>
            <a:gdLst/>
            <a:ahLst/>
            <a:cxnLst/>
            <a:rect l="l" t="t" r="r" b="b"/>
            <a:pathLst>
              <a:path w="4645101" h="6350">
                <a:moveTo>
                  <a:pt x="4641925" y="3175"/>
                </a:moveTo>
                <a:lnTo>
                  <a:pt x="3174" y="317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3"/>
          <p:cNvSpPr/>
          <p:nvPr/>
        </p:nvSpPr>
        <p:spPr>
          <a:xfrm>
            <a:off x="5543808" y="5244625"/>
            <a:ext cx="6648920" cy="6350"/>
          </a:xfrm>
          <a:custGeom>
            <a:avLst/>
            <a:gdLst/>
            <a:ahLst/>
            <a:cxnLst/>
            <a:rect l="l" t="t" r="r" b="b"/>
            <a:pathLst>
              <a:path w="6648920" h="6350">
                <a:moveTo>
                  <a:pt x="6645745" y="3175"/>
                </a:moveTo>
                <a:lnTo>
                  <a:pt x="3175" y="317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4"/>
          <p:cNvSpPr/>
          <p:nvPr/>
        </p:nvSpPr>
        <p:spPr>
          <a:xfrm>
            <a:off x="1314888" y="-3175"/>
            <a:ext cx="6350" cy="4714176"/>
          </a:xfrm>
          <a:custGeom>
            <a:avLst/>
            <a:gdLst/>
            <a:ahLst/>
            <a:cxnLst/>
            <a:rect l="l" t="t" r="r" b="b"/>
            <a:pathLst>
              <a:path w="6350" h="4714176">
                <a:moveTo>
                  <a:pt x="3175" y="3175"/>
                </a:moveTo>
                <a:lnTo>
                  <a:pt x="3175" y="471100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5"/>
          <p:cNvSpPr/>
          <p:nvPr/>
        </p:nvSpPr>
        <p:spPr>
          <a:xfrm>
            <a:off x="9391334" y="-3175"/>
            <a:ext cx="6350" cy="6827304"/>
          </a:xfrm>
          <a:custGeom>
            <a:avLst/>
            <a:gdLst/>
            <a:ahLst/>
            <a:cxnLst/>
            <a:rect l="l" t="t" r="r" b="b"/>
            <a:pathLst>
              <a:path w="6350" h="6827304">
                <a:moveTo>
                  <a:pt x="3175" y="3175"/>
                </a:moveTo>
                <a:lnTo>
                  <a:pt x="3175" y="68241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6"/>
          <p:cNvSpPr/>
          <p:nvPr/>
        </p:nvSpPr>
        <p:spPr>
          <a:xfrm>
            <a:off x="6658897" y="1352894"/>
            <a:ext cx="5471223" cy="5471223"/>
          </a:xfrm>
          <a:custGeom>
            <a:avLst/>
            <a:gdLst/>
            <a:ahLst/>
            <a:cxnLst/>
            <a:rect l="l" t="t" r="r" b="b"/>
            <a:pathLst>
              <a:path w="5471223" h="5471223">
                <a:moveTo>
                  <a:pt x="5468049" y="2735618"/>
                </a:moveTo>
                <a:cubicBezTo>
                  <a:pt x="5468049" y="4244696"/>
                  <a:pt x="4244696" y="5468048"/>
                  <a:pt x="2735606" y="5468048"/>
                </a:cubicBezTo>
                <a:cubicBezTo>
                  <a:pt x="1226528" y="5468048"/>
                  <a:pt x="3175" y="4244696"/>
                  <a:pt x="3175" y="2735618"/>
                </a:cubicBezTo>
                <a:cubicBezTo>
                  <a:pt x="3175" y="1226541"/>
                  <a:pt x="1226528" y="3175"/>
                  <a:pt x="2735606" y="3175"/>
                </a:cubicBezTo>
                <a:cubicBezTo>
                  <a:pt x="4244696" y="3175"/>
                  <a:pt x="5468049" y="1226541"/>
                  <a:pt x="5468049" y="2735618"/>
                </a:cubicBezTo>
                <a:lnTo>
                  <a:pt x="5468049" y="273561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7"/>
          <p:cNvSpPr/>
          <p:nvPr/>
        </p:nvSpPr>
        <p:spPr>
          <a:xfrm>
            <a:off x="553416" y="621887"/>
            <a:ext cx="1529295" cy="1529308"/>
          </a:xfrm>
          <a:custGeom>
            <a:avLst/>
            <a:gdLst/>
            <a:ahLst/>
            <a:cxnLst/>
            <a:rect l="l" t="t" r="r" b="b"/>
            <a:pathLst>
              <a:path w="1529295" h="1529308">
                <a:moveTo>
                  <a:pt x="1526121" y="764654"/>
                </a:moveTo>
                <a:cubicBezTo>
                  <a:pt x="1526121" y="1185202"/>
                  <a:pt x="1185202" y="1526134"/>
                  <a:pt x="764642" y="1526134"/>
                </a:cubicBezTo>
                <a:cubicBezTo>
                  <a:pt x="344094" y="1526134"/>
                  <a:pt x="3175" y="1185202"/>
                  <a:pt x="3175" y="764654"/>
                </a:cubicBezTo>
                <a:cubicBezTo>
                  <a:pt x="3175" y="344107"/>
                  <a:pt x="344094" y="3175"/>
                  <a:pt x="764642" y="3175"/>
                </a:cubicBezTo>
                <a:cubicBezTo>
                  <a:pt x="1185202" y="3175"/>
                  <a:pt x="1526121" y="344107"/>
                  <a:pt x="1526121" y="764654"/>
                </a:cubicBezTo>
                <a:lnTo>
                  <a:pt x="1526121" y="76465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160770" y="2057400"/>
            <a:ext cx="2461895" cy="2059305"/>
            <a:chOff x="2802" y="3461"/>
            <a:chExt cx="3877" cy="3243"/>
          </a:xfrm>
        </p:grpSpPr>
        <p:pic>
          <p:nvPicPr>
            <p:cNvPr id="5" name="Picture 4" descr="KakaoTalk_20230306_154235347_0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02" y="3461"/>
              <a:ext cx="3877" cy="2909"/>
            </a:xfrm>
            <a:prstGeom prst="rect">
              <a:avLst/>
            </a:prstGeom>
          </p:spPr>
        </p:pic>
        <p:sp>
          <p:nvSpPr>
            <p:cNvPr id="10" name="text 1"/>
            <p:cNvSpPr txBox="1"/>
            <p:nvPr/>
          </p:nvSpPr>
          <p:spPr>
            <a:xfrm>
              <a:off x="4435" y="6486"/>
              <a:ext cx="506" cy="21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ko-KR" sz="900" b="1">
                  <a:latin typeface="Georgia" panose="02040502050405020303" charset="0"/>
                  <a:ea typeface="Yu Gothic" panose="020B0400000000000000" charset="-128"/>
                  <a:cs typeface="Georgia" panose="02040502050405020303" charset="0"/>
                </a:rPr>
                <a:t>BEST</a:t>
              </a:r>
              <a:endParaRPr lang="en-US" altLang="ko-KR" sz="900" b="1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843645" y="4191000"/>
            <a:ext cx="2477135" cy="2056130"/>
            <a:chOff x="10935" y="7059"/>
            <a:chExt cx="3901" cy="3238"/>
          </a:xfrm>
        </p:grpSpPr>
        <p:pic>
          <p:nvPicPr>
            <p:cNvPr id="6" name="Picture 5" descr="KakaoTalk_20230306_1542353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5" y="7059"/>
              <a:ext cx="3901" cy="2911"/>
            </a:xfrm>
            <a:prstGeom prst="rect">
              <a:avLst/>
            </a:prstGeom>
          </p:spPr>
        </p:pic>
        <p:sp>
          <p:nvSpPr>
            <p:cNvPr id="11" name="text 1"/>
            <p:cNvSpPr txBox="1"/>
            <p:nvPr/>
          </p:nvSpPr>
          <p:spPr>
            <a:xfrm>
              <a:off x="12489" y="10079"/>
              <a:ext cx="697" cy="21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ko-KR" sz="900" b="1">
                  <a:latin typeface="Georgia" panose="02040502050405020303" charset="0"/>
                  <a:ea typeface="Yu Gothic" panose="020B0400000000000000" charset="-128"/>
                  <a:cs typeface="Georgia" panose="02040502050405020303" charset="0"/>
                </a:rPr>
                <a:t>HEART</a:t>
              </a:r>
              <a:endParaRPr lang="en-US" altLang="ko-KR" sz="900" b="1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843645" y="2057400"/>
            <a:ext cx="2473325" cy="2064385"/>
            <a:chOff x="10965" y="3447"/>
            <a:chExt cx="3895" cy="3251"/>
          </a:xfrm>
        </p:grpSpPr>
        <p:pic>
          <p:nvPicPr>
            <p:cNvPr id="3" name="Picture 2" descr="KakaoTalk_20230306_154235347_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5" y="3447"/>
              <a:ext cx="3895" cy="2925"/>
            </a:xfrm>
            <a:prstGeom prst="rect">
              <a:avLst/>
            </a:prstGeom>
          </p:spPr>
        </p:pic>
        <p:sp>
          <p:nvSpPr>
            <p:cNvPr id="12" name="text 1"/>
            <p:cNvSpPr txBox="1"/>
            <p:nvPr/>
          </p:nvSpPr>
          <p:spPr>
            <a:xfrm>
              <a:off x="12765" y="6480"/>
              <a:ext cx="295" cy="21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ko-KR" sz="900" b="1">
                  <a:latin typeface="Georgia" panose="02040502050405020303" charset="0"/>
                  <a:ea typeface="Yu Gothic" panose="020B0400000000000000" charset="-128"/>
                  <a:cs typeface="Georgia" panose="02040502050405020303" charset="0"/>
                </a:rPr>
                <a:t>OK</a:t>
              </a:r>
              <a:endParaRPr lang="en-US" altLang="ko-KR" sz="900" b="1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61405" y="4191000"/>
            <a:ext cx="2461895" cy="2056765"/>
            <a:chOff x="2787" y="7053"/>
            <a:chExt cx="3877" cy="3239"/>
          </a:xfrm>
        </p:grpSpPr>
        <p:pic>
          <p:nvPicPr>
            <p:cNvPr id="2" name="Picture 1" descr="KakaoTalk_20230306_154235347_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" y="7053"/>
              <a:ext cx="3877" cy="2917"/>
            </a:xfrm>
            <a:prstGeom prst="rect">
              <a:avLst/>
            </a:prstGeom>
          </p:spPr>
        </p:pic>
        <p:sp>
          <p:nvSpPr>
            <p:cNvPr id="13" name="text 1"/>
            <p:cNvSpPr txBox="1"/>
            <p:nvPr/>
          </p:nvSpPr>
          <p:spPr>
            <a:xfrm>
              <a:off x="4365" y="10074"/>
              <a:ext cx="562" cy="21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en-US" altLang="ko-KR" sz="900" b="1">
                  <a:latin typeface="Georgia" panose="02040502050405020303" charset="0"/>
                  <a:ea typeface="Yu Gothic" panose="020B0400000000000000" charset="-128"/>
                  <a:cs typeface="Georgia" panose="02040502050405020303" charset="0"/>
                </a:rPr>
                <a:t>YEAH</a:t>
              </a:r>
              <a:endParaRPr lang="en-US" altLang="ko-KR" sz="900" b="1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endParaRPr>
            </a:p>
          </p:txBody>
        </p:sp>
      </p:grpSp>
      <p:sp>
        <p:nvSpPr>
          <p:cNvPr id="4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5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6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6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592" y="1572248"/>
            <a:ext cx="2032288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AI </a:t>
            </a:r>
            <a:r>
              <a:rPr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기반 손동작인식</a:t>
            </a:r>
            <a:endParaRPr lang="ko-KR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31900" y="2122805"/>
            <a:ext cx="3498215" cy="3909695"/>
            <a:chOff x="1921" y="3223"/>
            <a:chExt cx="5509" cy="6157"/>
          </a:xfrm>
        </p:grpSpPr>
        <p:sp>
          <p:nvSpPr>
            <p:cNvPr id="9" name="text 1"/>
            <p:cNvSpPr txBox="1"/>
            <p:nvPr/>
          </p:nvSpPr>
          <p:spPr>
            <a:xfrm>
              <a:off x="1921" y="3223"/>
              <a:ext cx="4314" cy="26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lang="ko-KR" altLang="en-US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각</a:t>
              </a:r>
              <a:r>
                <a:rPr lang="en-US" altLang="ko-KR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 </a:t>
              </a:r>
              <a:r>
                <a:rPr lang="ko-KR" altLang="en-US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손동작의</a:t>
              </a:r>
              <a:r>
                <a:rPr lang="en-US" altLang="ko-KR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 </a:t>
              </a:r>
              <a:r>
                <a:rPr lang="ko-KR" altLang="en-US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각도를</a:t>
              </a:r>
              <a:r>
                <a:rPr lang="en-US" altLang="ko-KR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 </a:t>
              </a:r>
              <a:r>
                <a:rPr lang="ko-KR" altLang="en-US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저장하여</a:t>
              </a:r>
              <a:r>
                <a:rPr lang="en-US" altLang="ko-KR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 </a:t>
              </a:r>
              <a:r>
                <a:rPr lang="ko-KR" altLang="en-US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데이터를</a:t>
              </a:r>
              <a:r>
                <a:rPr lang="en-US" altLang="ko-KR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 </a:t>
              </a:r>
              <a:r>
                <a:rPr lang="ko-KR" altLang="en-US" sz="1100" b="1" dirty="0">
                  <a:latin typeface="Yu Gothic" panose="020B0400000000000000" charset="-128"/>
                  <a:ea typeface="Yu Gothic" panose="020B0400000000000000" charset="-128"/>
                  <a:cs typeface="Arial" panose="020B0604020202020204"/>
                </a:rPr>
                <a:t>수집</a:t>
              </a:r>
              <a:endParaRPr lang="ko-KR" altLang="en-US" sz="1100" b="1" dirty="0">
                <a:latin typeface="Yu Gothic" panose="020B0400000000000000" charset="-128"/>
                <a:ea typeface="Yu Gothic" panose="020B0400000000000000" charset="-128"/>
                <a:cs typeface="Arial" panose="020B0604020202020204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1" y="3600"/>
              <a:ext cx="5509" cy="5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96950" y="2590800"/>
            <a:ext cx="5462270" cy="3502025"/>
            <a:chOff x="2410" y="4080"/>
            <a:chExt cx="8602" cy="5515"/>
          </a:xfrm>
        </p:grpSpPr>
        <p:grpSp>
          <p:nvGrpSpPr>
            <p:cNvPr id="6" name="Group 5"/>
            <p:cNvGrpSpPr/>
            <p:nvPr/>
          </p:nvGrpSpPr>
          <p:grpSpPr>
            <a:xfrm>
              <a:off x="2410" y="4415"/>
              <a:ext cx="8602" cy="5180"/>
              <a:chOff x="3720" y="2520"/>
              <a:chExt cx="5333" cy="29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rcRect l="4585" t="8252" r="5998"/>
              <a:stretch>
                <a:fillRect/>
              </a:stretch>
            </p:blipFill>
            <p:spPr>
              <a:xfrm>
                <a:off x="3820" y="2598"/>
                <a:ext cx="5133" cy="2834"/>
              </a:xfrm>
              <a:prstGeom prst="rect">
                <a:avLst/>
              </a:prstGeom>
            </p:spPr>
          </p:pic>
          <p:pic>
            <p:nvPicPr>
              <p:cNvPr id="3" name="KakaoTalk_20230306_153511930">
                <a:hlinkClick r:id="" action="ppaction://media"/>
              </p:cNvPr>
              <p:cNvPicPr/>
              <p:nvPr>
                <a:videoFile r:link="rId3"/>
                <p:extLst>
                  <p:ext uri="{DAA4B4D4-6D71-4841-9C94-3DE7FCFB9230}">
                    <p14:media xmlns:p14="http://schemas.microsoft.com/office/powerpoint/2010/main" r:embed="rId4"/>
                  </p:ext>
                </p:ext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5098" y="3054"/>
                <a:ext cx="2597" cy="1774"/>
              </a:xfrm>
              <a:prstGeom prst="rect">
                <a:avLst/>
              </a:prstGeom>
            </p:spPr>
          </p:pic>
          <p:sp>
            <p:nvSpPr>
              <p:cNvPr id="59" name="object 59"/>
              <p:cNvSpPr/>
              <p:nvPr/>
            </p:nvSpPr>
            <p:spPr>
              <a:xfrm>
                <a:off x="3720" y="2520"/>
                <a:ext cx="5333" cy="2990"/>
              </a:xfrm>
              <a:custGeom>
                <a:avLst/>
                <a:gdLst/>
                <a:ahLst/>
                <a:cxnLst/>
                <a:rect l="l" t="t" r="r" b="b"/>
                <a:pathLst>
                  <a:path w="3386277" h="1898523">
                    <a:moveTo>
                      <a:pt x="3240177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7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7" y="1860423"/>
                    </a:cubicBezTo>
                    <a:lnTo>
                      <a:pt x="3240177" y="1860423"/>
                    </a:lnTo>
                  </a:path>
                </a:pathLst>
              </a:custGeom>
              <a:ln w="76200">
                <a:solidFill>
                  <a:srgbClr val="2C2C2C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>
                  <a:latin typeface="Yu Gothic" panose="020B0400000000000000" charset="-128"/>
                  <a:ea typeface="Yu Gothic" panose="020B0400000000000000" charset="-128"/>
                </a:endParaRPr>
              </a:p>
            </p:txBody>
          </p:sp>
        </p:grpSp>
        <p:sp>
          <p:nvSpPr>
            <p:cNvPr id="13" name="text 1"/>
            <p:cNvSpPr txBox="1"/>
            <p:nvPr/>
          </p:nvSpPr>
          <p:spPr>
            <a:xfrm>
              <a:off x="2571" y="4080"/>
              <a:ext cx="4776" cy="26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1100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해당하는 손동작 2초이상 실행시 화면 자동저장</a:t>
              </a:r>
              <a:r>
                <a:rPr lang="en-US" altLang="ko-KR" sz="110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 </a:t>
              </a:r>
              <a:endParaRPr lang="en-US" altLang="ko-KR" sz="11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05650" y="3429000"/>
            <a:ext cx="4229100" cy="2667000"/>
            <a:chOff x="11430" y="5400"/>
            <a:chExt cx="6660" cy="4200"/>
          </a:xfrm>
        </p:grpSpPr>
        <p:grpSp>
          <p:nvGrpSpPr>
            <p:cNvPr id="12" name="Group 11"/>
            <p:cNvGrpSpPr/>
            <p:nvPr/>
          </p:nvGrpSpPr>
          <p:grpSpPr>
            <a:xfrm>
              <a:off x="11430" y="5748"/>
              <a:ext cx="6660" cy="3852"/>
              <a:chOff x="12750" y="2508"/>
              <a:chExt cx="6660" cy="38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/>
              <a:srcRect l="6322" t="9326" r="5912"/>
              <a:stretch>
                <a:fillRect/>
              </a:stretch>
            </p:blipFill>
            <p:spPr>
              <a:xfrm>
                <a:off x="12841" y="2616"/>
                <a:ext cx="6468" cy="3604"/>
              </a:xfrm>
              <a:prstGeom prst="rect">
                <a:avLst/>
              </a:prstGeom>
            </p:spPr>
          </p:pic>
          <p:pic>
            <p:nvPicPr>
              <p:cNvPr id="9" name="Picture 8" descr="capture_1678070280.06287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81" y="3227"/>
                <a:ext cx="3495" cy="2629"/>
              </a:xfrm>
              <a:prstGeom prst="rect">
                <a:avLst/>
              </a:prstGeom>
            </p:spPr>
          </p:pic>
          <p:sp>
            <p:nvSpPr>
              <p:cNvPr id="11" name="object 59"/>
              <p:cNvSpPr/>
              <p:nvPr/>
            </p:nvSpPr>
            <p:spPr>
              <a:xfrm>
                <a:off x="12750" y="2508"/>
                <a:ext cx="6661" cy="3852"/>
              </a:xfrm>
              <a:custGeom>
                <a:avLst/>
                <a:gdLst/>
                <a:ahLst/>
                <a:cxnLst/>
                <a:rect l="l" t="t" r="r" b="b"/>
                <a:pathLst>
                  <a:path w="3386277" h="1898523">
                    <a:moveTo>
                      <a:pt x="3240177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7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7" y="1860423"/>
                    </a:cubicBezTo>
                    <a:lnTo>
                      <a:pt x="3240177" y="1860423"/>
                    </a:lnTo>
                  </a:path>
                </a:pathLst>
              </a:custGeom>
              <a:ln w="76200">
                <a:solidFill>
                  <a:srgbClr val="2C2C2C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/>
            </p:txBody>
          </p:sp>
        </p:grpSp>
        <p:sp>
          <p:nvSpPr>
            <p:cNvPr id="14" name="text 1"/>
            <p:cNvSpPr txBox="1"/>
            <p:nvPr/>
          </p:nvSpPr>
          <p:spPr>
            <a:xfrm>
              <a:off x="11521" y="5400"/>
              <a:ext cx="2148" cy="26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algn="l">
                <a:lnSpc>
                  <a:spcPct val="100000"/>
                </a:lnSpc>
                <a:buClrTx/>
                <a:buSzTx/>
                <a:buFontTx/>
              </a:pPr>
              <a:r>
                <a:rPr sz="1100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저장한 이미지를 확인</a:t>
              </a:r>
              <a:endParaRPr sz="11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</p:grpSp>
      <p:sp>
        <p:nvSpPr>
          <p:cNvPr id="8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8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8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9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9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02592" y="1572248"/>
            <a:ext cx="2005965" cy="274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90"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AI </a:t>
            </a:r>
            <a:r>
              <a:rPr sz="179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기반 손동작인식</a:t>
            </a:r>
            <a:endParaRPr lang="ko-KR" sz="179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2785" y="5559425"/>
            <a:ext cx="519430" cy="186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2000116" y="2328855"/>
            <a:ext cx="464820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작업기간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53533" y="2833629"/>
            <a:ext cx="730885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프로젝트 목적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34483" y="3438149"/>
            <a:ext cx="730885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프로젝트 내용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981701" y="4581200"/>
            <a:ext cx="464820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사용언어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8544" y="5114066"/>
            <a:ext cx="1566545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FRAMEWORK / LIBRARY</a:t>
            </a:r>
            <a:endParaRPr sz="900" b="1" spc="10" dirty="0"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000116" y="5867227"/>
            <a:ext cx="464820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참고자료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922103" y="2320052"/>
            <a:ext cx="139954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2022.</a:t>
            </a:r>
            <a:r>
              <a:rPr lang="en-US" sz="96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08.12 ~ 2022.08.29</a:t>
            </a:r>
            <a:endParaRPr lang="en-US" sz="960" spc="10" dirty="0">
              <a:latin typeface="Yu Gothic" panose="020B0400000000000000" charset="-128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922103" y="2819111"/>
            <a:ext cx="207454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데이터분석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및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en-US" sz="96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Numpy</a:t>
            </a:r>
            <a:r>
              <a:rPr lang="en-US" altLang="ko-KR" sz="960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</a:t>
            </a:r>
            <a:r>
              <a:rPr lang="en-US" sz="96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Pandas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의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사용</a:t>
            </a:r>
            <a:endParaRPr lang="ko-KR" altLang="en-US"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922103" y="3428711"/>
            <a:ext cx="237426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창업, 폐업의 원인, 시기, 구역등을 분석하고</a:t>
            </a:r>
            <a:endParaRPr lang="ko-KR"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2922103" y="3691652"/>
            <a:ext cx="227266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총인구수를 바탕으로 하여 폐업이 가져온</a:t>
            </a:r>
            <a:r>
              <a:rPr lang="en-US" altLang="ko-KR" sz="960"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922103" y="3945703"/>
            <a:ext cx="227266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결과와 정부에서 마련한 대책을 수집하여</a:t>
            </a:r>
            <a:r>
              <a:rPr lang="en-US" altLang="ko-KR" sz="960">
                <a:latin typeface="Arial" panose="020B0604020202020204"/>
                <a:cs typeface="Arial" panose="020B0604020202020204"/>
                <a:sym typeface="+mn-ea"/>
              </a:rPr>
              <a:t> 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2922103" y="4580652"/>
            <a:ext cx="38544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96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Python</a:t>
            </a:r>
            <a:endParaRPr lang="en-US" sz="960" spc="10" dirty="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2922103" y="5114001"/>
            <a:ext cx="205359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96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Numpy, Pandas, Matplotlib, Selenium</a:t>
            </a:r>
            <a:endParaRPr lang="en-US" sz="96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2922103" y="5368052"/>
            <a:ext cx="114681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96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bs4, Seaborn, Folium</a:t>
            </a:r>
            <a:endParaRPr lang="en-US" sz="96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2896068" y="5858272"/>
            <a:ext cx="183578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정책브리핑</a:t>
            </a:r>
            <a:r>
              <a:rPr lang="en-US" altLang="ko-KR" sz="960" spc="10" dirty="0">
                <a:latin typeface="Arial" panose="020B0604020202020204"/>
                <a:cs typeface="Arial" panose="020B0604020202020204"/>
                <a:sym typeface="+mn-ea"/>
              </a:rPr>
              <a:t>, </a:t>
            </a:r>
            <a:r>
              <a:rPr lang="en-US" sz="96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  <a:sym typeface="+mn-ea"/>
              </a:rPr>
              <a:t>Google, Naver, Kosis,</a:t>
            </a:r>
            <a:endParaRPr lang="en-US" sz="96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02592" y="1572248"/>
            <a:ext cx="2653665" cy="274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sz="179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폐업감소를 위한 상권분석</a:t>
            </a:r>
            <a:endParaRPr sz="179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835" y="3195320"/>
            <a:ext cx="4112260" cy="2008505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2922103" y="3047711"/>
            <a:ext cx="52895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및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숙련도</a:t>
            </a:r>
            <a:endParaRPr lang="ko-KR" altLang="en-US"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2922103" y="4190813"/>
            <a:ext cx="118110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폐업감소에 대한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분석</a:t>
            </a:r>
            <a:endParaRPr lang="ko-KR" altLang="en-US"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2896068" y="6102747"/>
            <a:ext cx="179387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데이터공공포털, 서울데이터광장</a:t>
            </a:r>
            <a:endParaRPr lang="ko-KR"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7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"/>
          <p:cNvSpPr txBox="1"/>
          <p:nvPr/>
        </p:nvSpPr>
        <p:spPr>
          <a:xfrm>
            <a:off x="523244" y="2361998"/>
            <a:ext cx="895438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데이터 전처리</a:t>
            </a:r>
            <a:endParaRPr sz="11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54344"/>
          <a:stretch>
            <a:fillRect/>
          </a:stretch>
        </p:blipFill>
        <p:spPr>
          <a:xfrm>
            <a:off x="1677035" y="2362200"/>
            <a:ext cx="3492500" cy="3718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46671" t="5218"/>
          <a:stretch>
            <a:fillRect/>
          </a:stretch>
        </p:blipFill>
        <p:spPr>
          <a:xfrm>
            <a:off x="6477635" y="2362200"/>
            <a:ext cx="4079240" cy="352425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02592" y="1572248"/>
            <a:ext cx="26872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폐업감소를 위한 상권분석</a:t>
            </a:r>
            <a:endParaRPr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051255" y="2361998"/>
            <a:ext cx="284693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lang="ko-KR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코드</a:t>
            </a:r>
            <a:endParaRPr lang="ko-KR" sz="11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1099185" y="2895600"/>
            <a:ext cx="5287645" cy="3122930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452995" y="2322195"/>
            <a:ext cx="2875915" cy="1574165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bject 59"/>
          <p:cNvSpPr/>
          <p:nvPr/>
        </p:nvSpPr>
        <p:spPr>
          <a:xfrm>
            <a:off x="996950" y="2803525"/>
            <a:ext cx="5462270" cy="3289300"/>
          </a:xfrm>
          <a:custGeom>
            <a:avLst/>
            <a:gdLst/>
            <a:ahLst/>
            <a:cxnLst/>
            <a:rect l="l" t="t" r="r" b="b"/>
            <a:pathLst>
              <a:path w="3386277" h="1898523">
                <a:moveTo>
                  <a:pt x="3240177" y="1860423"/>
                </a:moveTo>
                <a:lnTo>
                  <a:pt x="146101" y="1860423"/>
                </a:lnTo>
                <a:cubicBezTo>
                  <a:pt x="86449" y="1860423"/>
                  <a:pt x="38100" y="1812074"/>
                  <a:pt x="38100" y="1752422"/>
                </a:cubicBezTo>
                <a:lnTo>
                  <a:pt x="38100" y="146101"/>
                </a:lnTo>
                <a:cubicBezTo>
                  <a:pt x="38100" y="86449"/>
                  <a:pt x="86449" y="38100"/>
                  <a:pt x="146101" y="38100"/>
                </a:cubicBezTo>
                <a:lnTo>
                  <a:pt x="3240177" y="38100"/>
                </a:lnTo>
                <a:cubicBezTo>
                  <a:pt x="3299829" y="38100"/>
                  <a:pt x="3348178" y="86449"/>
                  <a:pt x="3348178" y="146101"/>
                </a:cubicBezTo>
                <a:lnTo>
                  <a:pt x="3348178" y="1752422"/>
                </a:lnTo>
                <a:cubicBezTo>
                  <a:pt x="3348178" y="1812074"/>
                  <a:pt x="3299829" y="1860423"/>
                  <a:pt x="3240177" y="1860423"/>
                </a:cubicBezTo>
                <a:lnTo>
                  <a:pt x="3240177" y="1860423"/>
                </a:lnTo>
              </a:path>
            </a:pathLst>
          </a:custGeom>
          <a:ln w="76200">
            <a:solidFill>
              <a:srgbClr val="2C2C2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latin typeface="Yu Gothic" panose="020B0400000000000000" charset="-128"/>
              <a:ea typeface="Yu Gothic" panose="020B0400000000000000" charset="-128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02592" y="1572248"/>
            <a:ext cx="2687274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100000"/>
              </a:lnSpc>
              <a:buClrTx/>
              <a:buSzTx/>
              <a:buFontTx/>
            </a:pPr>
            <a:r>
              <a:rPr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폐업감소를 위한 상권분석</a:t>
            </a:r>
            <a:endParaRPr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1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1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099185" y="2126615"/>
            <a:ext cx="936795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sz="11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데이터</a:t>
            </a:r>
            <a:r>
              <a:rPr lang="en-US" altLang="ko-KR" sz="11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11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시각화</a:t>
            </a:r>
            <a:r>
              <a:rPr lang="en-US" altLang="ko-KR" sz="11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endParaRPr lang="en-US" altLang="ko-KR" sz="110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631430" y="2513965"/>
            <a:ext cx="2435225" cy="11423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" name="Group 27"/>
          <p:cNvGrpSpPr/>
          <p:nvPr/>
        </p:nvGrpSpPr>
        <p:grpSpPr>
          <a:xfrm>
            <a:off x="7369175" y="4183274"/>
            <a:ext cx="2960370" cy="1876531"/>
            <a:chOff x="11401" y="6240"/>
            <a:chExt cx="4662" cy="2955"/>
          </a:xfrm>
        </p:grpSpPr>
        <p:sp>
          <p:nvSpPr>
            <p:cNvPr id="23" name="Rounded Rectangle 22"/>
            <p:cNvSpPr/>
            <p:nvPr/>
          </p:nvSpPr>
          <p:spPr>
            <a:xfrm>
              <a:off x="11497" y="6765"/>
              <a:ext cx="4529" cy="2418"/>
            </a:xfrm>
            <a:prstGeom prst="roundRect">
              <a:avLst>
                <a:gd name="adj" fmla="val 55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1401" y="6240"/>
              <a:ext cx="4662" cy="2955"/>
              <a:chOff x="11430" y="5194"/>
              <a:chExt cx="6661" cy="4406"/>
            </a:xfrm>
          </p:grpSpPr>
          <p:sp>
            <p:nvSpPr>
              <p:cNvPr id="25" name="object 59"/>
              <p:cNvSpPr/>
              <p:nvPr/>
            </p:nvSpPr>
            <p:spPr>
              <a:xfrm>
                <a:off x="11430" y="5748"/>
                <a:ext cx="6661" cy="3852"/>
              </a:xfrm>
              <a:custGeom>
                <a:avLst/>
                <a:gdLst/>
                <a:ahLst/>
                <a:cxnLst/>
                <a:rect l="l" t="t" r="r" b="b"/>
                <a:pathLst>
                  <a:path w="3386277" h="1898523">
                    <a:moveTo>
                      <a:pt x="3240177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7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7" y="1860423"/>
                    </a:cubicBezTo>
                    <a:lnTo>
                      <a:pt x="3240177" y="1860423"/>
                    </a:lnTo>
                  </a:path>
                </a:pathLst>
              </a:custGeom>
              <a:ln w="76200">
                <a:solidFill>
                  <a:srgbClr val="2C2C2C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/>
            </p:txBody>
          </p:sp>
          <p:sp>
            <p:nvSpPr>
              <p:cNvPr id="26" name="text 1"/>
              <p:cNvSpPr txBox="1"/>
              <p:nvPr/>
            </p:nvSpPr>
            <p:spPr>
              <a:xfrm>
                <a:off x="11520" y="5194"/>
                <a:ext cx="4536" cy="3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ko-KR" sz="900" b="1" spc="10" dirty="0">
                    <a:latin typeface="Yu Gothic" panose="020B0400000000000000" charset="-128"/>
                    <a:ea typeface="Yu Gothic" panose="020B0400000000000000" charset="-128"/>
                    <a:cs typeface="Yu Gothic" panose="020B0400000000000000" charset="-128"/>
                  </a:rPr>
                  <a:t>키워드의</a:t>
                </a:r>
                <a:r>
                  <a:rPr lang="en-US" altLang="ko-KR" sz="900" b="1" spc="10" dirty="0">
                    <a:latin typeface="Yu Gothic" panose="020B0400000000000000" charset="-128"/>
                    <a:ea typeface="Yu Gothic" panose="020B0400000000000000" charset="-128"/>
                    <a:cs typeface="Yu Gothic" panose="020B0400000000000000" charset="-128"/>
                  </a:rPr>
                  <a:t> </a:t>
                </a:r>
                <a:r>
                  <a:rPr lang="ko-KR" altLang="en-US" sz="900" b="1" spc="10" dirty="0">
                    <a:latin typeface="Yu Gothic" panose="020B0400000000000000" charset="-128"/>
                    <a:ea typeface="Yu Gothic" panose="020B0400000000000000" charset="-128"/>
                    <a:cs typeface="Yu Gothic" panose="020B0400000000000000" charset="-128"/>
                  </a:rPr>
                  <a:t>빈도수</a:t>
                </a:r>
                <a:endParaRPr lang="ko-KR" altLang="en-US" sz="900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endParaRPr>
              </a:p>
            </p:txBody>
          </p:sp>
        </p:grpSp>
        <p:pic>
          <p:nvPicPr>
            <p:cNvPr id="27" name="Picture 2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14" y="6871"/>
              <a:ext cx="4035" cy="2173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035" y="3075305"/>
            <a:ext cx="4448175" cy="2732405"/>
          </a:xfrm>
          <a:prstGeom prst="rect">
            <a:avLst/>
          </a:prstGeom>
        </p:spPr>
      </p:pic>
      <p:sp>
        <p:nvSpPr>
          <p:cNvPr id="36" name="text 1"/>
          <p:cNvSpPr txBox="1"/>
          <p:nvPr/>
        </p:nvSpPr>
        <p:spPr>
          <a:xfrm>
            <a:off x="1099018" y="2311162"/>
            <a:ext cx="4229043" cy="3944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50000"/>
              </a:lnSpc>
            </a:pPr>
            <a:r>
              <a:rPr 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일반사업자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약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86%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사업부진으로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페업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. </a:t>
            </a:r>
            <a:endParaRPr lang="en-US" altLang="ko-KR" sz="900" spc="10" dirty="0">
              <a:latin typeface="Yu Gothic" panose="020B0400000000000000" charset="-128"/>
              <a:ea typeface="Yu Gothic" panose="020B0400000000000000" charset="-128"/>
              <a:cs typeface="Georgia" panose="02040502050405020303" charset="0"/>
            </a:endParaRPr>
          </a:p>
          <a:p>
            <a:pPr marL="0">
              <a:lnSpc>
                <a:spcPct val="150000"/>
              </a:lnSpc>
            </a:pP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사업부진을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줄이기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위해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,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소상공인을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위한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데이트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분석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서비스를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제공이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필요하다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.</a:t>
            </a:r>
            <a:endParaRPr lang="en-US" altLang="ko-KR" sz="900" spc="10" dirty="0">
              <a:latin typeface="Yu Gothic" panose="020B0400000000000000" charset="-128"/>
              <a:ea typeface="Yu Gothic" panose="020B0400000000000000" charset="-128"/>
              <a:cs typeface="Georgia" panose="02040502050405020303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368540" y="1752468"/>
            <a:ext cx="2960370" cy="2152782"/>
            <a:chOff x="11364" y="2760"/>
            <a:chExt cx="4662" cy="3390"/>
          </a:xfrm>
        </p:grpSpPr>
        <p:grpSp>
          <p:nvGrpSpPr>
            <p:cNvPr id="16" name="Group 15"/>
            <p:cNvGrpSpPr/>
            <p:nvPr/>
          </p:nvGrpSpPr>
          <p:grpSpPr>
            <a:xfrm>
              <a:off x="11364" y="2760"/>
              <a:ext cx="4662" cy="3390"/>
              <a:chOff x="11430" y="4545"/>
              <a:chExt cx="6661" cy="5055"/>
            </a:xfrm>
          </p:grpSpPr>
          <p:sp>
            <p:nvSpPr>
              <p:cNvPr id="11" name="object 59"/>
              <p:cNvSpPr/>
              <p:nvPr/>
            </p:nvSpPr>
            <p:spPr>
              <a:xfrm>
                <a:off x="11430" y="5748"/>
                <a:ext cx="6661" cy="3852"/>
              </a:xfrm>
              <a:custGeom>
                <a:avLst/>
                <a:gdLst/>
                <a:ahLst/>
                <a:cxnLst/>
                <a:rect l="l" t="t" r="r" b="b"/>
                <a:pathLst>
                  <a:path w="3386277" h="1898523">
                    <a:moveTo>
                      <a:pt x="3240177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7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7" y="1860423"/>
                    </a:cubicBezTo>
                    <a:lnTo>
                      <a:pt x="3240177" y="1860423"/>
                    </a:lnTo>
                  </a:path>
                </a:pathLst>
              </a:custGeom>
              <a:ln w="76200">
                <a:solidFill>
                  <a:srgbClr val="2C2C2C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/>
            </p:txBody>
          </p:sp>
          <p:sp>
            <p:nvSpPr>
              <p:cNvPr id="14" name="text 1"/>
              <p:cNvSpPr txBox="1"/>
              <p:nvPr/>
            </p:nvSpPr>
            <p:spPr>
              <a:xfrm>
                <a:off x="11483" y="4545"/>
                <a:ext cx="4536" cy="39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ko-KR" sz="1100" b="1" spc="10" dirty="0">
                    <a:latin typeface="Yu Gothic" panose="020B0400000000000000" charset="-128"/>
                    <a:ea typeface="Yu Gothic" panose="020B0400000000000000" charset="-128"/>
                    <a:cs typeface="Yu Gothic" panose="020B0400000000000000" charset="-128"/>
                  </a:rPr>
                  <a:t>워드클라우드</a:t>
                </a:r>
                <a:endParaRPr lang="ko-KR" sz="1100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endParaRPr>
              </a:p>
            </p:txBody>
          </p:sp>
        </p:grpSp>
        <p:sp>
          <p:nvSpPr>
            <p:cNvPr id="37" name="text 1"/>
            <p:cNvSpPr txBox="1"/>
            <p:nvPr/>
          </p:nvSpPr>
          <p:spPr>
            <a:xfrm>
              <a:off x="11401" y="3030"/>
              <a:ext cx="3707" cy="294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50000"/>
                </a:lnSpc>
              </a:pPr>
              <a:r>
                <a:rPr lang="ko-KR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키워드</a:t>
              </a:r>
              <a:r>
                <a:rPr lang="en-US" altLang="ko-KR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: </a:t>
              </a:r>
              <a:r>
                <a:rPr lang="ko-KR" altLang="en-US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서비스</a:t>
              </a:r>
              <a:r>
                <a:rPr lang="en-US" altLang="ko-KR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, </a:t>
              </a:r>
              <a:r>
                <a:rPr lang="ko-KR" altLang="en-US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지원</a:t>
              </a:r>
              <a:r>
                <a:rPr lang="en-US" altLang="ko-KR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, </a:t>
              </a:r>
              <a:r>
                <a:rPr lang="ko-KR" altLang="en-US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소상공인</a:t>
              </a:r>
              <a:r>
                <a:rPr lang="en-US" altLang="ko-KR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, </a:t>
              </a:r>
              <a:r>
                <a:rPr lang="ko-KR" altLang="en-US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제공</a:t>
              </a:r>
              <a:r>
                <a:rPr lang="en-US" altLang="ko-KR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, </a:t>
              </a:r>
              <a:r>
                <a:rPr lang="ko-KR" altLang="en-US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데이터</a:t>
              </a:r>
              <a:r>
                <a:rPr lang="en-US" altLang="ko-KR" sz="900" spc="10" dirty="0">
                  <a:latin typeface="Yu Gothic" panose="020B0400000000000000" charset="-128"/>
                  <a:ea typeface="Yu Gothic" panose="020B0400000000000000" charset="-128"/>
                  <a:cs typeface="Georgia" panose="02040502050405020303" charset="0"/>
                </a:rPr>
                <a:t> </a:t>
              </a:r>
              <a:endParaRPr lang="en-US" altLang="ko-KR" sz="90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1"/>
          <p:cNvSpPr txBox="1"/>
          <p:nvPr/>
        </p:nvSpPr>
        <p:spPr>
          <a:xfrm>
            <a:off x="442788" y="234369"/>
            <a:ext cx="8050784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End of Document</a:t>
            </a:r>
            <a:endParaRPr sz="6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677400" y="5715000"/>
            <a:ext cx="2027478" cy="692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p>
            <a:pPr marL="0">
              <a:lnSpc>
                <a:spcPct val="100000"/>
              </a:lnSpc>
            </a:pPr>
            <a:r>
              <a:rPr sz="4500" b="1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Thanks</a:t>
            </a:r>
            <a:endParaRPr sz="45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528153" y="3775585"/>
            <a:ext cx="1353820" cy="1841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/>
              </a:rPr>
              <a:t>2022.07 ~ 2023.01</a:t>
            </a:r>
            <a:endParaRPr sz="1200" b="1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05750" y="4537586"/>
            <a:ext cx="1324950" cy="196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/>
              </a:rPr>
              <a:t>2022.05 ~ 2022.07</a:t>
            </a:r>
            <a:endParaRPr sz="1200" b="1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Arial" panose="020B0604020202020204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06360" y="5299585"/>
            <a:ext cx="1324356" cy="196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/>
              </a:rPr>
              <a:t>2010.09 ~ 2014.09</a:t>
            </a:r>
            <a:endParaRPr sz="1200" b="1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Arial" panose="020B0604020202020204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234424" y="3776195"/>
            <a:ext cx="1213485" cy="151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9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한경닷컴 </a:t>
            </a:r>
            <a:r>
              <a:rPr sz="99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IT </a:t>
            </a:r>
            <a:r>
              <a:rPr sz="99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교육센터</a:t>
            </a:r>
            <a:endParaRPr sz="9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234424" y="4030246"/>
            <a:ext cx="1932305" cy="151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90" spc="10" dirty="0">
                <a:solidFill>
                  <a:srgbClr val="606060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AI</a:t>
            </a:r>
            <a:r>
              <a:rPr sz="990" spc="10" dirty="0">
                <a:solidFill>
                  <a:srgbClr val="60606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기반 빅데이터 분석 및 RPA활용</a:t>
            </a:r>
            <a:endParaRPr sz="9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234424" y="4538195"/>
            <a:ext cx="1094689" cy="196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Mangul Gothic"/>
              </a:rPr>
              <a:t>스파르타코딩클럽</a:t>
            </a:r>
            <a:endParaRPr sz="960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234424" y="4792246"/>
            <a:ext cx="1025805" cy="196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20" spc="10" dirty="0">
                <a:solidFill>
                  <a:srgbClr val="60606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웹 개발 , 앱 개발</a:t>
            </a:r>
            <a:endParaRPr sz="10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234424" y="5300195"/>
            <a:ext cx="1438503" cy="196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중국 장강사범대학 졸업</a:t>
            </a:r>
            <a:endParaRPr sz="9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234424" y="5554246"/>
            <a:ext cx="1043026" cy="196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90" spc="10" dirty="0">
                <a:solidFill>
                  <a:srgbClr val="606060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음악과 성악 전공</a:t>
            </a:r>
            <a:endParaRPr sz="9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5754" y="3393288"/>
            <a:ext cx="1083310" cy="2165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1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EDUCATION</a:t>
            </a:r>
            <a:endParaRPr sz="1400"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097463" y="3797277"/>
            <a:ext cx="2068830" cy="165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8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PROGRAMING LANGUAGES</a:t>
            </a:r>
            <a:endParaRPr sz="1080" b="1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097463" y="4296438"/>
            <a:ext cx="1702613" cy="196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8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FRAMEWORK / LIBRARY</a:t>
            </a:r>
            <a:endParaRPr sz="1080" b="1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097463" y="5321277"/>
            <a:ext cx="773429" cy="196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8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DATABASE</a:t>
            </a:r>
            <a:endParaRPr sz="1080" b="1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097463" y="5791228"/>
            <a:ext cx="294284" cy="196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8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ETC</a:t>
            </a:r>
            <a:endParaRPr sz="1080" b="1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427811" y="3788742"/>
            <a:ext cx="2501900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P</a:t>
            </a:r>
            <a:r>
              <a:rPr lang="en-US"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ython</a:t>
            </a: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J</a:t>
            </a:r>
            <a:r>
              <a:rPr lang="en-US"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ava</a:t>
            </a: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J</a:t>
            </a:r>
            <a:r>
              <a:rPr lang="en-US"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avascript</a:t>
            </a: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HTML 5, CSS 3</a:t>
            </a:r>
            <a:endParaRPr sz="1000"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427811" y="4296692"/>
            <a:ext cx="29343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O</a:t>
            </a:r>
            <a:r>
              <a:rPr lang="en-US"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en</a:t>
            </a: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CV,  M</a:t>
            </a:r>
            <a:r>
              <a:rPr lang="en-US"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ediapipe</a:t>
            </a: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P</a:t>
            </a:r>
            <a:r>
              <a:rPr lang="en-US"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ytorch</a:t>
            </a: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K</a:t>
            </a:r>
            <a:r>
              <a:rPr lang="en-US"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eras, Tensorflow,</a:t>
            </a:r>
            <a:endParaRPr lang="en-US" sz="1050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427811" y="4550742"/>
            <a:ext cx="2908300" cy="3321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N</a:t>
            </a:r>
            <a:r>
              <a:rPr lang="en-US"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umpy</a:t>
            </a:r>
            <a:r>
              <a:rPr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M</a:t>
            </a:r>
            <a:r>
              <a:rPr lang="en-US"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atplotlib</a:t>
            </a:r>
            <a:r>
              <a:rPr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P</a:t>
            </a:r>
            <a:r>
              <a:rPr lang="en-US"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andas, Pillow, BS4, Flask,</a:t>
            </a:r>
            <a:endParaRPr lang="en-US" sz="1080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  <a:p>
            <a:pPr marL="0">
              <a:lnSpc>
                <a:spcPct val="100000"/>
              </a:lnSpc>
            </a:pPr>
            <a:endParaRPr lang="en-US" sz="1080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8427811" y="4804793"/>
            <a:ext cx="1272540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S</a:t>
            </a:r>
            <a:r>
              <a:rPr lang="en-US"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elenium</a:t>
            </a:r>
            <a:r>
              <a:rPr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D</a:t>
            </a:r>
            <a:r>
              <a:rPr lang="en-US" sz="105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ialogflow</a:t>
            </a:r>
            <a:endParaRPr lang="en-US" sz="1050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427811" y="5312742"/>
            <a:ext cx="2280920" cy="1657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M</a:t>
            </a:r>
            <a:r>
              <a:rPr lang="en-US"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ySQL</a:t>
            </a:r>
            <a:r>
              <a:rPr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M</a:t>
            </a:r>
            <a:r>
              <a:rPr lang="en-US"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ong</a:t>
            </a:r>
            <a:r>
              <a:rPr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DB, SQL </a:t>
            </a:r>
            <a:r>
              <a:rPr lang="en-US"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lite</a:t>
            </a:r>
            <a:r>
              <a:rPr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 DB</a:t>
            </a:r>
            <a:r>
              <a:rPr lang="en-US" sz="108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eaver</a:t>
            </a:r>
            <a:endParaRPr lang="en-US" sz="1080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8427811" y="5820691"/>
            <a:ext cx="936625" cy="1841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RPA</a:t>
            </a:r>
            <a:r>
              <a:rPr lang="en-US" sz="120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,Github</a:t>
            </a:r>
            <a:r>
              <a:rPr sz="120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   </a:t>
            </a:r>
            <a:endParaRPr sz="1200"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6097463" y="3393288"/>
            <a:ext cx="937831" cy="2487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SKILL SET</a:t>
            </a:r>
            <a:endParaRPr sz="1440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05767" y="1450283"/>
            <a:ext cx="120967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YOU JEEA </a:t>
            </a:r>
            <a:r>
              <a:rPr lang="en-US" sz="105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 </a:t>
            </a:r>
            <a:r>
              <a:rPr sz="105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유지아</a:t>
            </a:r>
            <a:endParaRPr sz="1050" b="1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505767" y="1704334"/>
            <a:ext cx="780897" cy="196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1992.05.03</a:t>
            </a:r>
            <a:endParaRPr sz="1200" b="1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05767" y="1958384"/>
            <a:ext cx="1041349" cy="196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010-5158-8323</a:t>
            </a:r>
            <a:endParaRPr sz="1200" b="1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05767" y="2212435"/>
            <a:ext cx="1907540" cy="1746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14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yumei</a:t>
            </a:r>
            <a:r>
              <a:rPr sz="114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199200</a:t>
            </a:r>
            <a:r>
              <a:rPr sz="114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@</a:t>
            </a:r>
            <a:r>
              <a:rPr lang="en-US" sz="114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gmail.com</a:t>
            </a:r>
            <a:endParaRPr lang="en-US" sz="1140" b="1" spc="10" dirty="0">
              <a:solidFill>
                <a:srgbClr val="FFFFFF"/>
              </a:solidFill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16595" y="465235"/>
            <a:ext cx="1800438" cy="46423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ABOUT ME</a:t>
            </a:r>
            <a:endParaRPr sz="27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516595" y="465235"/>
            <a:ext cx="2835275" cy="4076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ABOUT PROJECT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655693" y="5562600"/>
            <a:ext cx="3217545" cy="27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0</a:t>
            </a:r>
            <a:r>
              <a:rPr 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3</a:t>
            </a:r>
            <a:r>
              <a:rPr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/ </a:t>
            </a:r>
            <a:r>
              <a:rPr 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폐업</a:t>
            </a:r>
            <a:r>
              <a:rPr lang="en-US" alt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감소를</a:t>
            </a:r>
            <a:r>
              <a:rPr lang="en-US" alt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위한</a:t>
            </a:r>
            <a:r>
              <a:rPr lang="en-US" alt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상권분석</a:t>
            </a:r>
            <a:endParaRPr lang="ko-KR" altLang="en-US" sz="1820" b="1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671568" y="4609591"/>
            <a:ext cx="2431415" cy="27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0</a:t>
            </a:r>
            <a:r>
              <a:rPr 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2</a:t>
            </a:r>
            <a:r>
              <a:rPr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/ </a:t>
            </a:r>
            <a:r>
              <a:rPr lang="en-US" sz="182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AI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기반</a:t>
            </a:r>
            <a:r>
              <a:rPr lang="en-US" alt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손동작인식</a:t>
            </a:r>
            <a:endParaRPr lang="en-US" altLang="ko-KR" sz="1820" b="1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655693" y="3558545"/>
            <a:ext cx="3653155" cy="2794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0</a:t>
            </a:r>
            <a:r>
              <a:rPr 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1</a:t>
            </a:r>
            <a:r>
              <a:rPr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/ </a:t>
            </a:r>
            <a:r>
              <a:rPr lang="en-US" sz="182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AI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기반</a:t>
            </a:r>
            <a:r>
              <a:rPr lang="en-US" alt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눈</a:t>
            </a:r>
            <a:r>
              <a:rPr lang="en-US" alt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건강</a:t>
            </a:r>
            <a:r>
              <a:rPr lang="en-US" alt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관리</a:t>
            </a:r>
            <a:r>
              <a:rPr lang="en-US" alt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(</a:t>
            </a:r>
            <a:r>
              <a:rPr lang="en-US" altLang="ko-KR" sz="1820" b="1" spc="10" dirty="0">
                <a:solidFill>
                  <a:srgbClr val="FFFFFF"/>
                </a:solidFill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Eye</a:t>
            </a:r>
            <a:r>
              <a:rPr lang="ko-KR" altLang="en-US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조아</a:t>
            </a:r>
            <a:r>
              <a:rPr lang="en-US" altLang="ko-KR" sz="1820" b="1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)</a:t>
            </a:r>
            <a:endParaRPr lang="en-US" altLang="ko-KR" sz="1820" b="1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655624" y="3916454"/>
            <a:ext cx="2087880" cy="1809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8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/>
              </a:rPr>
              <a:t>         </a:t>
            </a:r>
            <a:r>
              <a:rPr lang="en-US" sz="118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/>
              </a:rPr>
              <a:t>2022.11.25 ~ 2023.01.13</a:t>
            </a:r>
            <a:endParaRPr lang="en-US" sz="1180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Arial" panose="020B0604020202020204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696899" y="4967500"/>
            <a:ext cx="2087880" cy="1809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8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/>
              </a:rPr>
              <a:t>         </a:t>
            </a:r>
            <a:r>
              <a:rPr lang="en-US" sz="118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/>
              </a:rPr>
              <a:t>2022.09.18 ~ 2022.10.04</a:t>
            </a:r>
            <a:endParaRPr lang="en-US" sz="1180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Arial" panose="020B0604020202020204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696899" y="5920509"/>
            <a:ext cx="2087880" cy="1809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8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/>
              </a:rPr>
              <a:t>         </a:t>
            </a:r>
            <a:r>
              <a:rPr lang="en-US" sz="1180" spc="10" dirty="0">
                <a:solidFill>
                  <a:srgbClr val="FFFFFF"/>
                </a:solidFill>
                <a:latin typeface="Yu Gothic" panose="020B0400000000000000" charset="-128"/>
                <a:ea typeface="Yu Gothic" panose="020B0400000000000000" charset="-128"/>
                <a:cs typeface="Arial" panose="020B0604020202020204"/>
              </a:rPr>
              <a:t>2022.08.12 ~ 2022.08.29</a:t>
            </a:r>
            <a:endParaRPr lang="en-US" sz="1180" spc="10" dirty="0">
              <a:solidFill>
                <a:srgbClr val="FFFFFF"/>
              </a:solidFill>
              <a:latin typeface="Yu Gothic" panose="020B0400000000000000" charset="-128"/>
              <a:ea typeface="Yu Gothic" panose="020B0400000000000000" charset="-128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02" y="1066607"/>
            <a:ext cx="9157033" cy="6863720"/>
          </a:xfrm>
          <a:prstGeom prst="rect">
            <a:avLst/>
          </a:prstGeom>
        </p:spPr>
      </p:pic>
      <p:sp>
        <p:nvSpPr>
          <p:cNvPr id="38" name="text 1"/>
          <p:cNvSpPr txBox="1"/>
          <p:nvPr/>
        </p:nvSpPr>
        <p:spPr>
          <a:xfrm>
            <a:off x="502592" y="1572248"/>
            <a:ext cx="318388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AI </a:t>
            </a:r>
            <a:r>
              <a:rPr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기반 눈건강 관리</a:t>
            </a:r>
            <a:r>
              <a:rPr lang="en-US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(</a:t>
            </a:r>
            <a:r>
              <a:rPr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Eye</a:t>
            </a:r>
            <a:r>
              <a:rPr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조아</a:t>
            </a:r>
            <a:r>
              <a:rPr lang="en-US" altLang="ko-KR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)</a:t>
            </a:r>
            <a:endParaRPr lang="en-US" altLang="ko-KR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000116" y="2328855"/>
            <a:ext cx="464820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작업기간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753533" y="2833629"/>
            <a:ext cx="730885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프로젝트 목적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734483" y="3590549"/>
            <a:ext cx="730885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프로젝트 내용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981701" y="4581200"/>
            <a:ext cx="464820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사용언어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98544" y="5114066"/>
            <a:ext cx="1566545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FRAMEWORK / LIBRARY</a:t>
            </a:r>
            <a:endParaRPr sz="900" b="1" spc="10" dirty="0"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000116" y="6095827"/>
            <a:ext cx="464820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참고자료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2922103" y="2320052"/>
            <a:ext cx="139954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2022.11.25 ~ 2023.01.12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2922103" y="2819111"/>
            <a:ext cx="229870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최종발표 및 PYTHON 사용경험 및 숙련도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2922103" y="3082052"/>
            <a:ext cx="118110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향상을 위하여 진행함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2922103" y="3581111"/>
            <a:ext cx="212471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자가진단으로 근시, 원시, 난시, 백내장,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922103" y="3844052"/>
            <a:ext cx="226885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녹내장, 색맹,황반변성등 원하는 테스트를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922103" y="4098103"/>
            <a:ext cx="162306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할수 있고 게임을 즐길수 있음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922103" y="4571762"/>
            <a:ext cx="205359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P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ython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 J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ava, Javascript, HTML, CSS</a:t>
            </a:r>
            <a:endParaRPr lang="en-US" sz="960" spc="10" dirty="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2922103" y="5114001"/>
            <a:ext cx="239077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P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ytorch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 T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orchvision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 O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pen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CV, M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deiapipie,</a:t>
            </a:r>
            <a:endParaRPr sz="96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922103" y="5368052"/>
            <a:ext cx="239268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CVzone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 F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lask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 N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umpy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 P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andas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 M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atplotlib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</a:t>
            </a:r>
            <a:endParaRPr sz="96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922103" y="5622103"/>
            <a:ext cx="92456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P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illow,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 S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elenium</a:t>
            </a:r>
            <a:endParaRPr sz="96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2922103" y="6079887"/>
            <a:ext cx="82105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Kaggle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 G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oogle</a:t>
            </a:r>
            <a:endParaRPr lang="en-US" sz="960" spc="10" dirty="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37" y="1344755"/>
            <a:ext cx="9400422" cy="5070306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23419" t="11827" r="24148" b="1267"/>
          <a:stretch>
            <a:fillRect/>
          </a:stretch>
        </p:blipFill>
        <p:spPr>
          <a:xfrm>
            <a:off x="457835" y="3657600"/>
            <a:ext cx="4087495" cy="259969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5105901" y="1829110"/>
            <a:ext cx="427040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ko-KR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계시판</a:t>
            </a:r>
            <a:endParaRPr lang="en-US" altLang="ko-KR" sz="11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38" name="text 1"/>
          <p:cNvSpPr txBox="1"/>
          <p:nvPr/>
        </p:nvSpPr>
        <p:spPr>
          <a:xfrm>
            <a:off x="502592" y="1572248"/>
            <a:ext cx="3183885" cy="2769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AI </a:t>
            </a:r>
            <a:r>
              <a:rPr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기반 눈건강 관리</a:t>
            </a:r>
            <a:r>
              <a:rPr lang="en-US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(</a:t>
            </a:r>
            <a:r>
              <a:rPr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Eye</a:t>
            </a:r>
            <a:r>
              <a:rPr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조아</a:t>
            </a:r>
            <a:r>
              <a:rPr lang="en-US" altLang="ko-KR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)</a:t>
            </a:r>
            <a:endParaRPr lang="en-US" altLang="ko-KR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57701" y="3353110"/>
            <a:ext cx="1855316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ko-KR" sz="900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자가진단으로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 </a:t>
            </a:r>
            <a:r>
              <a:rPr lang="ko-KR" sz="900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다양한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테스트를</a:t>
            </a:r>
            <a:r>
              <a:rPr lang="en-US" altLang="ko-KR" sz="900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 </a:t>
            </a:r>
            <a:r>
              <a:rPr lang="ko-KR" altLang="en-US" sz="900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체험</a:t>
            </a:r>
            <a:endParaRPr lang="en-US" altLang="ko-KR" sz="900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57701" y="3061645"/>
            <a:ext cx="936795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ko-KR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눈건강</a:t>
            </a:r>
            <a:r>
              <a:rPr lang="en-US" altLang="ko-KR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 </a:t>
            </a:r>
            <a:r>
              <a:rPr lang="ko-KR" altLang="en-US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테스트</a:t>
            </a:r>
            <a:r>
              <a:rPr lang="en-US" altLang="ko-KR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 </a:t>
            </a:r>
            <a:endParaRPr lang="en-US" altLang="ko-KR" sz="11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280539" y="1456690"/>
            <a:ext cx="3405411" cy="4688981"/>
            <a:chOff x="2358" y="2211"/>
            <a:chExt cx="5363" cy="7384"/>
          </a:xfrm>
        </p:grpSpPr>
        <p:sp>
          <p:nvSpPr>
            <p:cNvPr id="13" name="text 1"/>
            <p:cNvSpPr txBox="1"/>
            <p:nvPr/>
          </p:nvSpPr>
          <p:spPr>
            <a:xfrm>
              <a:off x="2358" y="6150"/>
              <a:ext cx="2003" cy="21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얼굴과 손을 인식을 하여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14" name="text 1"/>
            <p:cNvSpPr txBox="1"/>
            <p:nvPr/>
          </p:nvSpPr>
          <p:spPr>
            <a:xfrm>
              <a:off x="2358" y="6419"/>
              <a:ext cx="3767" cy="21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특정 손동작을 실행시 백내장 발병여부를 확인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15" name="text 1"/>
            <p:cNvSpPr txBox="1"/>
            <p:nvPr/>
          </p:nvSpPr>
          <p:spPr>
            <a:xfrm>
              <a:off x="2358" y="7777"/>
              <a:ext cx="5057" cy="240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99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&gt; </a:t>
              </a: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백내장 눈 이미지와 정상 눈 이미지를 전이학습을 통해 훈련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16" name="text 1"/>
            <p:cNvSpPr txBox="1"/>
            <p:nvPr/>
          </p:nvSpPr>
          <p:spPr>
            <a:xfrm>
              <a:off x="2358" y="8177"/>
              <a:ext cx="3681" cy="254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105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&gt; </a:t>
              </a:r>
              <a:r>
                <a:rPr sz="900" spc="10" dirty="0">
                  <a:latin typeface="Georgia" panose="02040502050405020303" charset="0"/>
                  <a:ea typeface="Yu Gothic" panose="020B0400000000000000" charset="-128"/>
                  <a:cs typeface="Georgia" panose="02040502050405020303" charset="0"/>
                </a:rPr>
                <a:t>OpenCV</a:t>
              </a: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와 Mediapipe로 얼굴과 손을 인식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17" name="text 1"/>
            <p:cNvSpPr txBox="1"/>
            <p:nvPr/>
          </p:nvSpPr>
          <p:spPr>
            <a:xfrm>
              <a:off x="2358" y="8577"/>
              <a:ext cx="4097" cy="23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96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&gt; </a:t>
              </a: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식지와 손목까지의 거리</a:t>
              </a:r>
              <a:r>
                <a:rPr lang="ko-KR"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가</a:t>
              </a: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 손바닥과 손목까지의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18" name="text 1"/>
            <p:cNvSpPr txBox="1"/>
            <p:nvPr/>
          </p:nvSpPr>
          <p:spPr>
            <a:xfrm>
              <a:off x="2358" y="8977"/>
              <a:ext cx="3381" cy="21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   거리보다 짧을 때 눈부위 화면을 캡쳐함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19" name="text 1"/>
            <p:cNvSpPr txBox="1"/>
            <p:nvPr/>
          </p:nvSpPr>
          <p:spPr>
            <a:xfrm>
              <a:off x="2358" y="9377"/>
              <a:ext cx="3955" cy="21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&gt; 캡쳐한 이미지를 모델을 통해 발병여부를 확인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20" name="text 1"/>
            <p:cNvSpPr txBox="1"/>
            <p:nvPr/>
          </p:nvSpPr>
          <p:spPr>
            <a:xfrm>
              <a:off x="2358" y="5523"/>
              <a:ext cx="2286" cy="51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1640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백내장 테스트</a:t>
              </a:r>
              <a:endParaRPr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389" y="2211"/>
              <a:ext cx="5332" cy="2990"/>
              <a:chOff x="829" y="1611"/>
              <a:chExt cx="5332" cy="2990"/>
            </a:xfrm>
          </p:grpSpPr>
          <p:pic>
            <p:nvPicPr>
              <p:cNvPr id="21" name="백내장 테스트">
                <a:hlinkClick r:id="" action="ppaction://media"/>
              </p:cNvPr>
              <p:cNvPicPr/>
              <p:nvPr>
                <a:videoFile r:link="rId1"/>
                <p:extLst>
                  <p:ext uri="{DAA4B4D4-6D71-4841-9C94-3DE7FCFB9230}">
                    <p14:media xmlns:p14="http://schemas.microsoft.com/office/powerpoint/2010/main" r:embed="rId2"/>
                  </p:ext>
                </p:ext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942" y="1717"/>
                <a:ext cx="5116" cy="2784"/>
              </a:xfrm>
              <a:prstGeom prst="rect">
                <a:avLst/>
              </a:prstGeom>
            </p:spPr>
          </p:pic>
          <p:sp>
            <p:nvSpPr>
              <p:cNvPr id="59" name="object 59"/>
              <p:cNvSpPr/>
              <p:nvPr/>
            </p:nvSpPr>
            <p:spPr>
              <a:xfrm>
                <a:off x="829" y="1611"/>
                <a:ext cx="5333" cy="2990"/>
              </a:xfrm>
              <a:custGeom>
                <a:avLst/>
                <a:gdLst/>
                <a:ahLst/>
                <a:cxnLst/>
                <a:rect l="l" t="t" r="r" b="b"/>
                <a:pathLst>
                  <a:path w="3386277" h="1898523">
                    <a:moveTo>
                      <a:pt x="3240177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7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7" y="1860423"/>
                    </a:cubicBezTo>
                    <a:lnTo>
                      <a:pt x="3240177" y="1860423"/>
                    </a:lnTo>
                  </a:path>
                </a:pathLst>
              </a:custGeom>
              <a:ln w="76200">
                <a:solidFill>
                  <a:srgbClr val="2C2C2C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>
                  <a:latin typeface="Yu Gothic" panose="020B0400000000000000" charset="-128"/>
                  <a:ea typeface="Yu Gothic" panose="020B0400000000000000" charset="-128"/>
                </a:endParaRPr>
              </a:p>
            </p:txBody>
          </p:sp>
        </p:grpSp>
      </p:grpSp>
      <p:sp>
        <p:nvSpPr>
          <p:cNvPr id="4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4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4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5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096501" y="1524310"/>
            <a:ext cx="1079142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ko-KR" altLang="en-US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백내장</a:t>
            </a:r>
            <a:r>
              <a:rPr lang="en-US" altLang="ko-KR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 </a:t>
            </a:r>
            <a:r>
              <a:rPr lang="ko-KR" altLang="en-US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인식</a:t>
            </a:r>
            <a:r>
              <a:rPr lang="en-US" altLang="ko-KR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 </a:t>
            </a:r>
            <a:r>
              <a:rPr lang="ko-KR" altLang="en-US" sz="11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코드</a:t>
            </a:r>
            <a:endParaRPr lang="ko-KR" altLang="en-US" sz="11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635" y="1752600"/>
            <a:ext cx="4242435" cy="4450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490" y="1143244"/>
            <a:ext cx="3269877" cy="1763723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2" y="1133719"/>
            <a:ext cx="3269877" cy="176372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12825" y="1092200"/>
            <a:ext cx="3388386" cy="5177155"/>
            <a:chOff x="6932" y="1611"/>
            <a:chExt cx="5336" cy="8153"/>
          </a:xfrm>
        </p:grpSpPr>
        <p:sp>
          <p:nvSpPr>
            <p:cNvPr id="6" name="text 1"/>
            <p:cNvSpPr txBox="1"/>
            <p:nvPr/>
          </p:nvSpPr>
          <p:spPr>
            <a:xfrm>
              <a:off x="6932" y="5550"/>
              <a:ext cx="4739" cy="654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얼굴과 손을 인식하고 일정한 거리에서 이미지중 피카츄가</a:t>
              </a:r>
              <a:r>
                <a:rPr lang="en-US"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 </a:t>
              </a:r>
              <a:endParaRPr lang="en-US"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보임 여부를 확인하여 원격터치로 버튼 클릭</a:t>
              </a:r>
              <a:endParaRPr sz="8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17" name="text 1"/>
            <p:cNvSpPr txBox="1"/>
            <p:nvPr/>
          </p:nvSpPr>
          <p:spPr>
            <a:xfrm>
              <a:off x="6932" y="4923"/>
              <a:ext cx="1940" cy="51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1760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시력 테스트</a:t>
              </a:r>
              <a:endParaRPr sz="17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18" name="text 1"/>
            <p:cNvSpPr txBox="1"/>
            <p:nvPr/>
          </p:nvSpPr>
          <p:spPr>
            <a:xfrm>
              <a:off x="6932" y="7177"/>
              <a:ext cx="5072" cy="258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&gt; 평균 두눈간의 거리를 6.3cm로 지정하여 카메라 초점거리를</a:t>
              </a:r>
              <a:endPara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   구한 다음 카메라와 사람간의 거리를 구함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&gt; 190cm~220cm 의 거리에서만 테스트 이미지가 나타남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&gt; 손을 인식하여 버튼 이미지의 구간에 3초간 있을 때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   원격 클릭이 실행</a:t>
              </a:r>
              <a:endPara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&gt; 맞는 버튼을 클릭시 다음 이미지로 변경되고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   아니면 전 이미지로 변경</a:t>
              </a:r>
              <a:endPara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>
                <a:lnSpc>
                  <a:spcPct val="150000"/>
                </a:lnSpc>
              </a:pP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936" y="1611"/>
              <a:ext cx="5332" cy="2990"/>
              <a:chOff x="6936" y="1611"/>
              <a:chExt cx="5332" cy="2990"/>
            </a:xfrm>
          </p:grpSpPr>
          <p:pic>
            <p:nvPicPr>
              <p:cNvPr id="28" name="시력테스트">
                <a:hlinkClick r:id="" action="ppaction://media"/>
              </p:cNvPr>
              <p:cNvPicPr/>
              <p:nvPr>
                <a:videoFile r:link="rId3"/>
                <p:extLst>
                  <p:ext uri="{DAA4B4D4-6D71-4841-9C94-3DE7FCFB9230}">
                    <p14:media xmlns:p14="http://schemas.microsoft.com/office/powerpoint/2010/main" r:embed="rId4"/>
                  </p:ext>
                </p:ext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6995" y="1717"/>
                <a:ext cx="5192" cy="2775"/>
              </a:xfrm>
              <a:prstGeom prst="rect">
                <a:avLst/>
              </a:prstGeom>
            </p:spPr>
          </p:pic>
          <p:sp>
            <p:nvSpPr>
              <p:cNvPr id="60" name="object 60"/>
              <p:cNvSpPr/>
              <p:nvPr/>
            </p:nvSpPr>
            <p:spPr>
              <a:xfrm>
                <a:off x="6936" y="1611"/>
                <a:ext cx="5333" cy="2990"/>
              </a:xfrm>
              <a:custGeom>
                <a:avLst/>
                <a:gdLst/>
                <a:ahLst/>
                <a:cxnLst/>
                <a:rect l="l" t="t" r="r" b="b"/>
                <a:pathLst>
                  <a:path w="3386278" h="1898523">
                    <a:moveTo>
                      <a:pt x="3240176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6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6" y="1860423"/>
                    </a:cubicBezTo>
                    <a:lnTo>
                      <a:pt x="3240176" y="1860423"/>
                    </a:lnTo>
                  </a:path>
                </a:pathLst>
              </a:custGeom>
              <a:ln w="76200">
                <a:solidFill>
                  <a:srgbClr val="2C2C2C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>
                  <a:latin typeface="Yu Gothic" panose="020B0400000000000000" charset="-128"/>
                  <a:ea typeface="Yu Gothic" panose="020B0400000000000000" charset="-128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8322945" y="1126490"/>
            <a:ext cx="3387725" cy="4078605"/>
            <a:chOff x="814" y="1686"/>
            <a:chExt cx="5335" cy="6423"/>
          </a:xfrm>
        </p:grpSpPr>
        <p:sp>
          <p:nvSpPr>
            <p:cNvPr id="63" name="text 1"/>
            <p:cNvSpPr txBox="1"/>
            <p:nvPr/>
          </p:nvSpPr>
          <p:spPr>
            <a:xfrm>
              <a:off x="829" y="5531"/>
              <a:ext cx="3588" cy="32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손을 인식하여 화면에 있는 버튼을 원격 클릭</a:t>
              </a:r>
              <a:endParaRPr sz="8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67" name="text 1"/>
            <p:cNvSpPr txBox="1"/>
            <p:nvPr/>
          </p:nvSpPr>
          <p:spPr>
            <a:xfrm>
              <a:off x="835" y="7158"/>
              <a:ext cx="4352" cy="95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&gt; 손을 인식하여 버튼 이미지의 구간에 3초간 있을 때</a:t>
              </a:r>
              <a:endPara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   원격 클릭이 실행</a:t>
              </a:r>
              <a:endPara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>
                <a:lnSpc>
                  <a:spcPct val="150000"/>
                </a:lnSpc>
              </a:pP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68" name="text 1"/>
            <p:cNvSpPr txBox="1"/>
            <p:nvPr/>
          </p:nvSpPr>
          <p:spPr>
            <a:xfrm>
              <a:off x="814" y="4923"/>
              <a:ext cx="2286" cy="51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1640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녹내장 테스트</a:t>
              </a:r>
              <a:endParaRPr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816" y="1686"/>
              <a:ext cx="5333" cy="2990"/>
              <a:chOff x="816" y="1686"/>
              <a:chExt cx="5333" cy="2990"/>
            </a:xfrm>
          </p:grpSpPr>
          <p:pic>
            <p:nvPicPr>
              <p:cNvPr id="70" name="녹내장테스트">
                <a:hlinkClick r:id="" action="ppaction://media"/>
              </p:cNvPr>
              <p:cNvPicPr/>
              <p:nvPr>
                <a:videoFile r:link="rId6"/>
                <p:extLst>
                  <p:ext uri="{DAA4B4D4-6D71-4841-9C94-3DE7FCFB9230}">
                    <p14:media xmlns:p14="http://schemas.microsoft.com/office/powerpoint/2010/main" r:embed="rId7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908" y="1771"/>
                <a:ext cx="5169" cy="2814"/>
              </a:xfrm>
              <a:prstGeom prst="rect">
                <a:avLst/>
              </a:prstGeom>
            </p:spPr>
          </p:pic>
          <p:sp>
            <p:nvSpPr>
              <p:cNvPr id="78" name="object 78"/>
              <p:cNvSpPr/>
              <p:nvPr/>
            </p:nvSpPr>
            <p:spPr>
              <a:xfrm>
                <a:off x="816" y="1686"/>
                <a:ext cx="5333" cy="2990"/>
              </a:xfrm>
              <a:custGeom>
                <a:avLst/>
                <a:gdLst/>
                <a:ahLst/>
                <a:cxnLst/>
                <a:rect l="l" t="t" r="r" b="b"/>
                <a:pathLst>
                  <a:path w="3386277" h="1898523">
                    <a:moveTo>
                      <a:pt x="3240177" y="1860423"/>
                    </a:moveTo>
                    <a:lnTo>
                      <a:pt x="146101" y="1860423"/>
                    </a:lnTo>
                    <a:cubicBezTo>
                      <a:pt x="86449" y="1860423"/>
                      <a:pt x="38100" y="1812074"/>
                      <a:pt x="38100" y="1752422"/>
                    </a:cubicBezTo>
                    <a:lnTo>
                      <a:pt x="38100" y="146101"/>
                    </a:lnTo>
                    <a:cubicBezTo>
                      <a:pt x="38100" y="86449"/>
                      <a:pt x="86449" y="38100"/>
                      <a:pt x="146101" y="38100"/>
                    </a:cubicBezTo>
                    <a:lnTo>
                      <a:pt x="3240177" y="38100"/>
                    </a:lnTo>
                    <a:cubicBezTo>
                      <a:pt x="3299829" y="38100"/>
                      <a:pt x="3348178" y="86449"/>
                      <a:pt x="3348178" y="146101"/>
                    </a:cubicBezTo>
                    <a:lnTo>
                      <a:pt x="3348178" y="1752422"/>
                    </a:lnTo>
                    <a:cubicBezTo>
                      <a:pt x="3348178" y="1812074"/>
                      <a:pt x="3299829" y="1860423"/>
                      <a:pt x="3240177" y="1860423"/>
                    </a:cubicBezTo>
                    <a:lnTo>
                      <a:pt x="3240177" y="1860423"/>
                    </a:lnTo>
                  </a:path>
                </a:pathLst>
              </a:custGeom>
              <a:ln w="76200">
                <a:solidFill>
                  <a:srgbClr val="2C2C2C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>
                  <a:latin typeface="Yu Gothic" panose="020B0400000000000000" charset="-128"/>
                  <a:ea typeface="Yu Gothic" panose="020B0400000000000000" charset="-128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4373880" y="1109589"/>
            <a:ext cx="3441700" cy="4509528"/>
            <a:chOff x="7128" y="1747"/>
            <a:chExt cx="5420" cy="7102"/>
          </a:xfrm>
        </p:grpSpPr>
        <p:pic>
          <p:nvPicPr>
            <p:cNvPr id="10" name="Imag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" y="1747"/>
              <a:ext cx="5149" cy="2778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7211" y="1749"/>
              <a:ext cx="5337" cy="4758"/>
              <a:chOff x="13036" y="1680"/>
              <a:chExt cx="5337" cy="4758"/>
            </a:xfrm>
          </p:grpSpPr>
          <p:sp>
            <p:nvSpPr>
              <p:cNvPr id="25" name="text 1"/>
              <p:cNvSpPr txBox="1"/>
              <p:nvPr/>
            </p:nvSpPr>
            <p:spPr>
              <a:xfrm>
                <a:off x="13036" y="5550"/>
                <a:ext cx="5096" cy="888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marL="0" algn="l">
                  <a:lnSpc>
                    <a:spcPct val="150000"/>
                  </a:lnSpc>
                </a:pPr>
                <a:r>
                  <a:rPr sz="900" spc="10" dirty="0">
                    <a:latin typeface="Yu Gothic" panose="020B0400000000000000" charset="-128"/>
                    <a:ea typeface="Yu Gothic" panose="020B0400000000000000" charset="-128"/>
                    <a:cs typeface="Yu Gothic" panose="020B0400000000000000" charset="-128"/>
                  </a:rPr>
                  <a:t>얼굴과 손을 인식하고 일정한 거리에서 이미지중 피카츄가 보임</a:t>
                </a:r>
                <a:endPara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endParaRPr>
              </a:p>
              <a:p>
                <a:pPr marL="0" algn="l">
                  <a:lnSpc>
                    <a:spcPct val="150000"/>
                  </a:lnSpc>
                  <a:buClrTx/>
                  <a:buSzTx/>
                  <a:buFontTx/>
                </a:pPr>
                <a:r>
                  <a:rPr sz="900" spc="10" dirty="0">
                    <a:latin typeface="Yu Gothic" panose="020B0400000000000000" charset="-128"/>
                    <a:ea typeface="Yu Gothic" panose="020B0400000000000000" charset="-128"/>
                    <a:cs typeface="Yu Gothic" panose="020B0400000000000000" charset="-128"/>
                    <a:sym typeface="+mn-ea"/>
                  </a:rPr>
                  <a:t>여부를 확인하여 원격터치로 버튼 클릭</a:t>
                </a:r>
                <a:endPara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endParaRPr>
              </a:p>
              <a:p>
                <a:pPr marL="0">
                  <a:lnSpc>
                    <a:spcPct val="100000"/>
                  </a:lnSpc>
                </a:pPr>
                <a:endParaRPr sz="80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endParaRPr>
              </a:p>
            </p:txBody>
          </p:sp>
          <p:sp>
            <p:nvSpPr>
              <p:cNvPr id="27" name="text 1"/>
              <p:cNvSpPr txBox="1"/>
              <p:nvPr/>
            </p:nvSpPr>
            <p:spPr>
              <a:xfrm>
                <a:off x="13036" y="4923"/>
                <a:ext cx="1940" cy="51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 marL="0">
                  <a:lnSpc>
                    <a:spcPct val="100000"/>
                  </a:lnSpc>
                </a:pPr>
                <a:r>
                  <a:rPr sz="1760" b="1" spc="10" dirty="0">
                    <a:latin typeface="Yu Gothic" panose="020B0400000000000000" charset="-128"/>
                    <a:ea typeface="Yu Gothic" panose="020B0400000000000000" charset="-128"/>
                    <a:cs typeface="Yu Gothic" panose="020B0400000000000000" charset="-128"/>
                  </a:rPr>
                  <a:t>난시 테스트</a:t>
                </a:r>
                <a:endParaRPr sz="170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040" y="1680"/>
                <a:ext cx="5333" cy="2990"/>
                <a:chOff x="13040" y="1680"/>
                <a:chExt cx="5333" cy="2990"/>
              </a:xfrm>
            </p:grpSpPr>
            <p:pic>
              <p:nvPicPr>
                <p:cNvPr id="30" name="난시테스트">
                  <a:hlinkClick r:id="" action="ppaction://media"/>
                </p:cNvPr>
                <p:cNvPicPr/>
                <p:nvPr>
                  <a:videoFile r:link="rId9"/>
                  <p:extLst>
                    <p:ext uri="{DAA4B4D4-6D71-4841-9C94-3DE7FCFB9230}">
                      <p14:media xmlns:p14="http://schemas.microsoft.com/office/powerpoint/2010/main" r:embed="rId10"/>
                    </p:ext>
                  </p:extLst>
                </p:nvPr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46" y="1757"/>
                  <a:ext cx="5122" cy="2867"/>
                </a:xfrm>
                <a:prstGeom prst="rect">
                  <a:avLst/>
                </a:prstGeom>
              </p:spPr>
            </p:pic>
            <p:sp>
              <p:nvSpPr>
                <p:cNvPr id="61" name="object 61"/>
                <p:cNvSpPr/>
                <p:nvPr/>
              </p:nvSpPr>
              <p:spPr>
                <a:xfrm>
                  <a:off x="13040" y="1680"/>
                  <a:ext cx="5333" cy="2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6278" h="1898523">
                      <a:moveTo>
                        <a:pt x="3240177" y="1860423"/>
                      </a:moveTo>
                      <a:lnTo>
                        <a:pt x="146101" y="1860423"/>
                      </a:lnTo>
                      <a:cubicBezTo>
                        <a:pt x="86449" y="1860423"/>
                        <a:pt x="38100" y="1812074"/>
                        <a:pt x="38100" y="1752422"/>
                      </a:cubicBezTo>
                      <a:lnTo>
                        <a:pt x="38100" y="146101"/>
                      </a:lnTo>
                      <a:cubicBezTo>
                        <a:pt x="38100" y="86449"/>
                        <a:pt x="86449" y="38100"/>
                        <a:pt x="146101" y="38100"/>
                      </a:cubicBezTo>
                      <a:lnTo>
                        <a:pt x="3240177" y="38100"/>
                      </a:lnTo>
                      <a:cubicBezTo>
                        <a:pt x="3299829" y="38100"/>
                        <a:pt x="3348178" y="86449"/>
                        <a:pt x="3348178" y="146101"/>
                      </a:cubicBezTo>
                      <a:lnTo>
                        <a:pt x="3348178" y="1752422"/>
                      </a:lnTo>
                      <a:cubicBezTo>
                        <a:pt x="3348178" y="1812074"/>
                        <a:pt x="3299829" y="1860423"/>
                        <a:pt x="3240177" y="1860423"/>
                      </a:cubicBezTo>
                      <a:lnTo>
                        <a:pt x="3240177" y="1860423"/>
                      </a:lnTo>
                    </a:path>
                  </a:pathLst>
                </a:custGeom>
                <a:ln w="76200">
                  <a:solidFill>
                    <a:srgbClr val="2C2C2C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endParaRPr>
                    <a:latin typeface="Yu Gothic" panose="020B0400000000000000" charset="-128"/>
                    <a:ea typeface="Yu Gothic" panose="020B0400000000000000" charset="-128"/>
                  </a:endParaRPr>
                </a:p>
              </p:txBody>
            </p:sp>
          </p:grpSp>
        </p:grpSp>
        <p:sp>
          <p:nvSpPr>
            <p:cNvPr id="73" name="text 1"/>
            <p:cNvSpPr txBox="1"/>
            <p:nvPr/>
          </p:nvSpPr>
          <p:spPr>
            <a:xfrm>
              <a:off x="7128" y="7246"/>
              <a:ext cx="5072" cy="160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&gt; 평균 두눈간의 거리를 6.3cm로 지정하여 카메라 초점거리를</a:t>
              </a:r>
              <a:endPara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   구한 다음 카메라와 사람간의 거리를 구함</a:t>
              </a:r>
              <a:endPara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&gt; </a:t>
              </a:r>
              <a:r>
                <a:rPr lang="en-US"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50cm~75</a:t>
              </a: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cm 의 거리에서만 테스트 이미지가 나타남</a:t>
              </a:r>
              <a:endPara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&gt; 손을 인식하여 버튼 이미지의 구간에 3초간 있을 때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  <a:p>
              <a:pPr marL="0" algn="l">
                <a:lnSpc>
                  <a:spcPct val="15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   원격 클릭이 실행</a:t>
              </a:r>
              <a:endParaRPr sz="9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</p:grpSp>
      <p:sp>
        <p:nvSpPr>
          <p:cNvPr id="11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12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12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13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13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video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황반변성테스트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78485" y="1136015"/>
            <a:ext cx="3261360" cy="1811020"/>
          </a:xfrm>
          <a:prstGeom prst="rect">
            <a:avLst/>
          </a:prstGeom>
        </p:spPr>
      </p:pic>
      <p:pic>
        <p:nvPicPr>
          <p:cNvPr id="50" name="색맹테스트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3260" y="1113790"/>
            <a:ext cx="3248025" cy="1816100"/>
          </a:xfrm>
          <a:prstGeom prst="rect">
            <a:avLst/>
          </a:prstGeom>
        </p:spPr>
      </p:pic>
      <p:pic>
        <p:nvPicPr>
          <p:cNvPr id="54" name="눈 깜빡이 게임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75650" y="1119505"/>
            <a:ext cx="3284855" cy="181737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12825" y="1092200"/>
            <a:ext cx="3389021" cy="2893060"/>
            <a:chOff x="6932" y="1611"/>
            <a:chExt cx="5337" cy="4556"/>
          </a:xfrm>
        </p:grpSpPr>
        <p:sp>
          <p:nvSpPr>
            <p:cNvPr id="6" name="text 1"/>
            <p:cNvSpPr txBox="1"/>
            <p:nvPr/>
          </p:nvSpPr>
          <p:spPr>
            <a:xfrm>
              <a:off x="6932" y="5550"/>
              <a:ext cx="5255" cy="30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얼굴을 인식하여 일정한 거리에서 시력테스트 이미지가 나타남</a:t>
              </a:r>
              <a:endParaRPr sz="8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7" name="text 1"/>
            <p:cNvSpPr txBox="1"/>
            <p:nvPr/>
          </p:nvSpPr>
          <p:spPr>
            <a:xfrm>
              <a:off x="6932" y="5858"/>
              <a:ext cx="2713" cy="30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>
                <a:lnSpc>
                  <a:spcPct val="100000"/>
                </a:lnSpc>
              </a:pPr>
              <a:r>
                <a:rPr sz="900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</a:rPr>
                <a:t>알맞는 방향의 버튼에 원격 클릭</a:t>
              </a:r>
              <a:endParaRPr sz="80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17" name="text 1"/>
            <p:cNvSpPr txBox="1"/>
            <p:nvPr/>
          </p:nvSpPr>
          <p:spPr>
            <a:xfrm>
              <a:off x="6932" y="4923"/>
              <a:ext cx="2585" cy="42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algn="l">
                <a:lnSpc>
                  <a:spcPct val="100000"/>
                </a:lnSpc>
              </a:pPr>
              <a:r>
                <a:rPr sz="1760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황반변성 테스트</a:t>
              </a:r>
              <a:endParaRPr sz="17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936" y="1611"/>
              <a:ext cx="5333" cy="2990"/>
            </a:xfrm>
            <a:custGeom>
              <a:avLst/>
              <a:gdLst/>
              <a:ahLst/>
              <a:cxnLst/>
              <a:rect l="l" t="t" r="r" b="b"/>
              <a:pathLst>
                <a:path w="3386278" h="1898523">
                  <a:moveTo>
                    <a:pt x="3240176" y="1860423"/>
                  </a:moveTo>
                  <a:lnTo>
                    <a:pt x="146101" y="1860423"/>
                  </a:lnTo>
                  <a:cubicBezTo>
                    <a:pt x="86449" y="1860423"/>
                    <a:pt x="38100" y="1812074"/>
                    <a:pt x="38100" y="1752422"/>
                  </a:cubicBezTo>
                  <a:lnTo>
                    <a:pt x="38100" y="146101"/>
                  </a:lnTo>
                  <a:cubicBezTo>
                    <a:pt x="38100" y="86449"/>
                    <a:pt x="86449" y="38100"/>
                    <a:pt x="146101" y="38100"/>
                  </a:cubicBezTo>
                  <a:lnTo>
                    <a:pt x="3240176" y="38100"/>
                  </a:lnTo>
                  <a:cubicBezTo>
                    <a:pt x="3299829" y="38100"/>
                    <a:pt x="3348178" y="86449"/>
                    <a:pt x="3348178" y="146101"/>
                  </a:cubicBezTo>
                  <a:lnTo>
                    <a:pt x="3348178" y="1752422"/>
                  </a:lnTo>
                  <a:cubicBezTo>
                    <a:pt x="3348178" y="1812074"/>
                    <a:pt x="3299829" y="1860423"/>
                    <a:pt x="3240176" y="1860423"/>
                  </a:cubicBezTo>
                  <a:lnTo>
                    <a:pt x="3240176" y="1860423"/>
                  </a:lnTo>
                </a:path>
              </a:pathLst>
            </a:custGeom>
            <a:ln w="76200">
              <a:solidFill>
                <a:srgbClr val="2C2C2C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>
                <a:latin typeface="Yu Gothic" panose="020B0400000000000000" charset="-128"/>
                <a:ea typeface="Yu Gothic" panose="020B0400000000000000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322945" y="1078865"/>
            <a:ext cx="3395980" cy="2354580"/>
            <a:chOff x="814" y="1611"/>
            <a:chExt cx="5348" cy="3708"/>
          </a:xfrm>
        </p:grpSpPr>
        <p:sp>
          <p:nvSpPr>
            <p:cNvPr id="68" name="text 1"/>
            <p:cNvSpPr txBox="1"/>
            <p:nvPr/>
          </p:nvSpPr>
          <p:spPr>
            <a:xfrm>
              <a:off x="814" y="4923"/>
              <a:ext cx="2172" cy="39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algn="l">
                <a:lnSpc>
                  <a:spcPct val="100000"/>
                </a:lnSpc>
              </a:pPr>
              <a:r>
                <a:rPr sz="1635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눈 깜빡이 게임</a:t>
              </a:r>
              <a:endParaRPr sz="16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829" y="1611"/>
              <a:ext cx="5333" cy="2990"/>
            </a:xfrm>
            <a:custGeom>
              <a:avLst/>
              <a:gdLst/>
              <a:ahLst/>
              <a:cxnLst/>
              <a:rect l="l" t="t" r="r" b="b"/>
              <a:pathLst>
                <a:path w="3386277" h="1898523">
                  <a:moveTo>
                    <a:pt x="3240177" y="1860423"/>
                  </a:moveTo>
                  <a:lnTo>
                    <a:pt x="146101" y="1860423"/>
                  </a:lnTo>
                  <a:cubicBezTo>
                    <a:pt x="86449" y="1860423"/>
                    <a:pt x="38100" y="1812074"/>
                    <a:pt x="38100" y="1752422"/>
                  </a:cubicBezTo>
                  <a:lnTo>
                    <a:pt x="38100" y="146101"/>
                  </a:lnTo>
                  <a:cubicBezTo>
                    <a:pt x="38100" y="86449"/>
                    <a:pt x="86449" y="38100"/>
                    <a:pt x="146101" y="38100"/>
                  </a:cubicBezTo>
                  <a:lnTo>
                    <a:pt x="3240177" y="38100"/>
                  </a:lnTo>
                  <a:cubicBezTo>
                    <a:pt x="3299829" y="38100"/>
                    <a:pt x="3348178" y="86449"/>
                    <a:pt x="3348178" y="146101"/>
                  </a:cubicBezTo>
                  <a:lnTo>
                    <a:pt x="3348178" y="1752422"/>
                  </a:lnTo>
                  <a:cubicBezTo>
                    <a:pt x="3348178" y="1812074"/>
                    <a:pt x="3299829" y="1860423"/>
                    <a:pt x="3240177" y="1860423"/>
                  </a:cubicBezTo>
                  <a:lnTo>
                    <a:pt x="3240177" y="1860423"/>
                  </a:lnTo>
                </a:path>
              </a:pathLst>
            </a:custGeom>
            <a:ln w="76200">
              <a:solidFill>
                <a:srgbClr val="2C2C2C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>
                <a:latin typeface="Yu Gothic" panose="020B0400000000000000" charset="-128"/>
                <a:ea typeface="Yu Gothic" panose="020B0400000000000000" charset="-128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24045" y="1085850"/>
            <a:ext cx="3386455" cy="2354580"/>
            <a:chOff x="13032" y="1641"/>
            <a:chExt cx="5333" cy="3708"/>
          </a:xfrm>
        </p:grpSpPr>
        <p:sp>
          <p:nvSpPr>
            <p:cNvPr id="27" name="text 1"/>
            <p:cNvSpPr txBox="1"/>
            <p:nvPr/>
          </p:nvSpPr>
          <p:spPr>
            <a:xfrm>
              <a:off x="13036" y="4923"/>
              <a:ext cx="1875" cy="42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algn="l">
                <a:lnSpc>
                  <a:spcPct val="100000"/>
                </a:lnSpc>
              </a:pPr>
              <a:r>
                <a:rPr sz="1760" b="1" spc="10" dirty="0">
                  <a:latin typeface="Yu Gothic" panose="020B0400000000000000" charset="-128"/>
                  <a:ea typeface="Yu Gothic" panose="020B0400000000000000" charset="-128"/>
                  <a:cs typeface="Yu Gothic" panose="020B0400000000000000" charset="-128"/>
                  <a:sym typeface="+mn-ea"/>
                </a:rPr>
                <a:t>색맹 테스트</a:t>
              </a:r>
              <a:endParaRPr sz="170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13032" y="1641"/>
              <a:ext cx="5333" cy="2990"/>
            </a:xfrm>
            <a:custGeom>
              <a:avLst/>
              <a:gdLst/>
              <a:ahLst/>
              <a:cxnLst/>
              <a:rect l="l" t="t" r="r" b="b"/>
              <a:pathLst>
                <a:path w="3386278" h="1898523">
                  <a:moveTo>
                    <a:pt x="3240177" y="1860423"/>
                  </a:moveTo>
                  <a:lnTo>
                    <a:pt x="146101" y="1860423"/>
                  </a:lnTo>
                  <a:cubicBezTo>
                    <a:pt x="86449" y="1860423"/>
                    <a:pt x="38100" y="1812074"/>
                    <a:pt x="38100" y="1752422"/>
                  </a:cubicBezTo>
                  <a:lnTo>
                    <a:pt x="38100" y="146101"/>
                  </a:lnTo>
                  <a:cubicBezTo>
                    <a:pt x="38100" y="86449"/>
                    <a:pt x="86449" y="38100"/>
                    <a:pt x="146101" y="38100"/>
                  </a:cubicBezTo>
                  <a:lnTo>
                    <a:pt x="3240177" y="38100"/>
                  </a:lnTo>
                  <a:cubicBezTo>
                    <a:pt x="3299829" y="38100"/>
                    <a:pt x="3348178" y="86449"/>
                    <a:pt x="3348178" y="146101"/>
                  </a:cubicBezTo>
                  <a:lnTo>
                    <a:pt x="3348178" y="1752422"/>
                  </a:lnTo>
                  <a:cubicBezTo>
                    <a:pt x="3348178" y="1812074"/>
                    <a:pt x="3299829" y="1860423"/>
                    <a:pt x="3240177" y="1860423"/>
                  </a:cubicBezTo>
                  <a:lnTo>
                    <a:pt x="3240177" y="1860423"/>
                  </a:lnTo>
                </a:path>
              </a:pathLst>
            </a:custGeom>
            <a:ln w="76200">
              <a:solidFill>
                <a:srgbClr val="2C2C2C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>
                <a:latin typeface="Yu Gothic" panose="020B0400000000000000" charset="-128"/>
                <a:ea typeface="Yu Gothic" panose="020B0400000000000000" charset="-128"/>
              </a:endParaRPr>
            </a:p>
          </p:txBody>
        </p:sp>
      </p:grpSp>
      <p:sp>
        <p:nvSpPr>
          <p:cNvPr id="5" name="text 1"/>
          <p:cNvSpPr txBox="1"/>
          <p:nvPr/>
        </p:nvSpPr>
        <p:spPr>
          <a:xfrm>
            <a:off x="515620" y="4426585"/>
            <a:ext cx="2881879" cy="17006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&gt; 평균 두눈간의 거리를 6.3cm로 지정하여 카메라 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lang="en-US"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초점거리를</a:t>
            </a:r>
            <a:r>
              <a:rPr lang="en-US"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구한 다음 카메라와 사람간의 거리를 구함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&gt; </a:t>
            </a:r>
            <a:r>
              <a:rPr lang="en-US"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50cm~75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cm 의 거리에서만 테스트 이미지가 나타남</a:t>
            </a:r>
            <a:endParaRPr sz="90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&gt; 손을 인식하여 버튼 이미지의 구간에 3초간 있을 때</a:t>
            </a:r>
            <a:r>
              <a:rPr lang="en-US"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endParaRPr lang="en-US"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 marL="0" algn="l">
              <a:lnSpc>
                <a:spcPct val="150000"/>
              </a:lnSpc>
            </a:pPr>
            <a:r>
              <a:rPr lang="en-US"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원격 클릭이 실행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 marL="0" algn="l">
              <a:lnSpc>
                <a:spcPct val="150000"/>
              </a:lnSpc>
            </a:pPr>
            <a:endParaRPr sz="985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 marL="0" algn="l">
              <a:lnSpc>
                <a:spcPct val="150000"/>
              </a:lnSpc>
            </a:pPr>
            <a:endParaRPr sz="985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 marL="0">
              <a:lnSpc>
                <a:spcPct val="150000"/>
              </a:lnSpc>
            </a:pPr>
            <a:endParaRPr lang="en-US" sz="99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51" name="text 1"/>
          <p:cNvSpPr txBox="1"/>
          <p:nvPr/>
        </p:nvSpPr>
        <p:spPr>
          <a:xfrm>
            <a:off x="4445000" y="4428490"/>
            <a:ext cx="3066865" cy="602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&gt; 손을 인식하여 버튼 이미지의 구간에 3초간 있을 때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원격 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 </a:t>
            </a:r>
            <a:r>
              <a:rPr lang="en-US"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클릭이 실행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&gt; </a:t>
            </a:r>
            <a:r>
              <a:rPr sz="900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  <a:sym typeface="+mn-ea"/>
              </a:rPr>
              <a:t>if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문으로 정상, 색맹, 적녹생맹, 녹생맹을 구분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322945" y="4419600"/>
            <a:ext cx="2962349" cy="10176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&gt; </a:t>
            </a:r>
            <a:r>
              <a:rPr sz="900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landmark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중 눈의 상하,좌우의 </a:t>
            </a:r>
            <a:r>
              <a:rPr sz="900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keypoint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의 거리구함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&gt; (상하거리/좌우거리) * 100 의 비율이 33미만 이였을때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  눈을 감았다고 인식함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&gt; 눈을 1번 깜빡이면 </a:t>
            </a:r>
            <a:r>
              <a:rPr sz="900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  <a:sym typeface="+mn-ea"/>
              </a:rPr>
              <a:t>count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가 1개 증가하는 동시 새 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  <a:sym typeface="+mn-ea"/>
            </a:endParaRPr>
          </a:p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en-US"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이미지가</a:t>
            </a:r>
            <a:r>
              <a:rPr lang="en-US"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1개 없어짐</a:t>
            </a:r>
            <a:endParaRPr sz="90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8332470" y="3502660"/>
            <a:ext cx="3420110" cy="3917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눈을 깜빡하면 화면중 위에서 떨어지는 새 이미지가 없어지는 게임,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  <a:p>
            <a:pPr marL="0" algn="l">
              <a:lnSpc>
                <a:spcPct val="150000"/>
              </a:lnSpc>
            </a:pPr>
            <a:endParaRPr sz="8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8" name="text 1"/>
          <p:cNvSpPr txBox="1"/>
          <p:nvPr/>
        </p:nvSpPr>
        <p:spPr>
          <a:xfrm>
            <a:off x="4445000" y="3581400"/>
            <a:ext cx="2388235" cy="1962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손을 인식하여 화면에 있는 버튼을 원격 클릭</a:t>
            </a:r>
            <a:endParaRPr sz="80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10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10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11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11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332215" y="3718877"/>
            <a:ext cx="856615" cy="20764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50000"/>
              </a:lnSpc>
              <a:buClrTx/>
              <a:buSzTx/>
              <a:buFontTx/>
            </a:pPr>
            <a:r>
              <a:rPr sz="90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지정시간은 30초</a:t>
            </a:r>
            <a:endParaRPr sz="90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  <p:video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video>
              <p:cMediaNode>
                <p:cTn id="4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3425" y="2971800"/>
            <a:ext cx="4568825" cy="252158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000116" y="2328855"/>
            <a:ext cx="464820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작업기간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753533" y="2833629"/>
            <a:ext cx="730885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프로젝트 목적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34483" y="3514349"/>
            <a:ext cx="730885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프로젝트 내용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981701" y="4581200"/>
            <a:ext cx="464820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사용언어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8544" y="5114066"/>
            <a:ext cx="1566545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FRAMEWORK / LIBRARY</a:t>
            </a:r>
            <a:endParaRPr sz="900" b="1" spc="10" dirty="0">
              <a:latin typeface="Georgia" panose="02040502050405020303" charset="0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000116" y="6095827"/>
            <a:ext cx="464820" cy="138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Yu Gothic" panose="020B0400000000000000" charset="-128"/>
                <a:ea typeface="Yu Gothic" panose="020B0400000000000000" charset="-128"/>
                <a:cs typeface="Mangul Gothic"/>
              </a:rPr>
              <a:t>참고자료</a:t>
            </a:r>
            <a:endParaRPr sz="900" b="1" spc="10" dirty="0">
              <a:latin typeface="Yu Gothic" panose="020B0400000000000000" charset="-128"/>
              <a:ea typeface="Yu Gothic" panose="020B0400000000000000" charset="-128"/>
              <a:cs typeface="Mangul Gothic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2922103" y="2320052"/>
            <a:ext cx="139954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2022.</a:t>
            </a:r>
            <a:r>
              <a:rPr lang="en-US" sz="96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09.18</a:t>
            </a: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 ~ </a:t>
            </a:r>
            <a:r>
              <a:rPr lang="en-US" sz="960" spc="10" dirty="0">
                <a:latin typeface="Yu Gothic" panose="020B0400000000000000" charset="-128"/>
                <a:ea typeface="Yu Gothic" panose="020B0400000000000000" charset="-128"/>
                <a:cs typeface="Georgia" panose="02040502050405020303" charset="0"/>
              </a:rPr>
              <a:t>2022.10.04</a:t>
            </a:r>
            <a:endParaRPr lang="en-US" sz="960" spc="10" dirty="0">
              <a:latin typeface="Yu Gothic" panose="020B0400000000000000" charset="-128"/>
              <a:ea typeface="Yu Gothic" panose="020B0400000000000000" charset="-128"/>
              <a:cs typeface="Georgia" panose="02040502050405020303" charset="0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2922103" y="2819111"/>
            <a:ext cx="238315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  <a:buClrTx/>
              <a:buSzTx/>
              <a:buFontTx/>
            </a:pP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딥러닝, 머신러닝, </a:t>
            </a:r>
            <a:r>
              <a:rPr sz="960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  <a:sym typeface="+mn-ea"/>
              </a:rPr>
              <a:t>Flask </a:t>
            </a:r>
            <a:r>
              <a:rPr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사용경험 및 숙련도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922103" y="3504911"/>
            <a:ext cx="250253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en-US" sz="96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  <a:sym typeface="+mn-ea"/>
              </a:rPr>
              <a:t>BEST, OK, YEAH, HEART</a:t>
            </a:r>
            <a:r>
              <a:rPr lang="en-US" sz="96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altLang="en-US" sz="96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등을</a:t>
            </a:r>
            <a:r>
              <a:rPr lang="en-US" altLang="ko-KR" sz="96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altLang="en-US" sz="96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딥러닝을</a:t>
            </a:r>
            <a:r>
              <a:rPr lang="en-US" altLang="ko-KR" sz="96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altLang="en-US" sz="96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통해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2922103" y="3767852"/>
            <a:ext cx="257746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학습한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다음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en-US" altLang="ko-KR" sz="960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  <a:sym typeface="+mn-ea"/>
              </a:rPr>
              <a:t>Mediapipe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로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손젝스처를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인식하여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2922103" y="4021903"/>
            <a:ext cx="214884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해당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손동작을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했을때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이미지가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 </a:t>
            </a:r>
            <a:r>
              <a:rPr lang="ko-KR" altLang="en-US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나타남</a:t>
            </a:r>
            <a:r>
              <a:rPr lang="en-US" altLang="ko-KR" sz="960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  <a:sym typeface="+mn-ea"/>
              </a:rPr>
              <a:t>.</a:t>
            </a:r>
            <a:endParaRPr sz="960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2922103" y="4580652"/>
            <a:ext cx="205359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P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ython</a:t>
            </a: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, J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ava, Javascript, HTML, CSS</a:t>
            </a:r>
            <a:endParaRPr lang="en-US" sz="960" spc="10" dirty="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2922103" y="5114001"/>
            <a:ext cx="196215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Tensorflow, Keras, Sklearn, Opencv</a:t>
            </a:r>
            <a:endParaRPr lang="en-US" sz="96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2922103" y="5368052"/>
            <a:ext cx="187960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Mediapipe, Flask, Numpy, Pandas</a:t>
            </a:r>
            <a:endParaRPr lang="en-US" sz="96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2922103" y="5622103"/>
            <a:ext cx="1224280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Matplotlib, CV2, Time</a:t>
            </a:r>
            <a:endParaRPr lang="en-US" sz="96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2922103" y="6079887"/>
            <a:ext cx="384175" cy="1473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G</a:t>
            </a:r>
            <a:r>
              <a:rPr lang="en-US" sz="960" spc="10" dirty="0">
                <a:latin typeface="Georgia" panose="02040502050405020303" charset="0"/>
                <a:ea typeface="MS Gothic" panose="020B0609070205080204" charset="-128"/>
                <a:cs typeface="Georgia" panose="02040502050405020303" charset="0"/>
              </a:rPr>
              <a:t>oogle</a:t>
            </a:r>
            <a:endParaRPr lang="en-US" sz="960" spc="10" dirty="0">
              <a:latin typeface="Georgia" panose="02040502050405020303" charset="0"/>
              <a:ea typeface="MS Gothic" panose="020B0609070205080204" charset="-128"/>
              <a:cs typeface="Georgia" panose="02040502050405020303" charset="0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2592" y="1572248"/>
            <a:ext cx="2005965" cy="2749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90" b="1" spc="10" dirty="0">
                <a:latin typeface="Georgia" panose="02040502050405020303" charset="0"/>
                <a:ea typeface="Yu Gothic" panose="020B0400000000000000" charset="-128"/>
                <a:cs typeface="Georgia" panose="02040502050405020303" charset="0"/>
              </a:rPr>
              <a:t>AI </a:t>
            </a:r>
            <a:r>
              <a:rPr sz="1790" b="1" spc="10" dirty="0">
                <a:latin typeface="Yu Gothic" panose="020B0400000000000000" charset="-128"/>
                <a:ea typeface="Yu Gothic" panose="020B0400000000000000" charset="-128"/>
                <a:cs typeface="Yu Gothic" panose="020B0400000000000000" charset="-128"/>
              </a:rPr>
              <a:t>기반 손동작인식</a:t>
            </a:r>
            <a:endParaRPr lang="ko-KR" sz="1790" b="1" spc="10" dirty="0">
              <a:latin typeface="Yu Gothic" panose="020B0400000000000000" charset="-128"/>
              <a:ea typeface="Yu Gothic" panose="020B0400000000000000" charset="-128"/>
              <a:cs typeface="Yu Gothic" panose="020B0400000000000000" charset="-128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9820248" y="475374"/>
            <a:ext cx="172910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2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https://github.com/JeeaYou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2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9694518" y="685559"/>
            <a:ext cx="1854835" cy="1612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algn="l">
              <a:lnSpc>
                <a:spcPct val="100000"/>
              </a:lnSpc>
            </a:pPr>
            <a:r>
              <a:rPr sz="1050" spc="10" dirty="0">
                <a:latin typeface="Georgia" panose="02040502050405020303" charset="0"/>
                <a:cs typeface="Georgia" panose="02040502050405020303" charset="0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https://yumei1992.tistory.com</a:t>
            </a:r>
            <a:endParaRPr sz="1050" spc="10" dirty="0">
              <a:latin typeface="Georgia" panose="02040502050405020303" charset="0"/>
              <a:cs typeface="Georgia" panose="02040502050405020303" charset="0"/>
              <a:hlinkClick r:id="rId3" action="ppaction://hlinkfile">
                <a:extLst>
                  <a:ext uri="{DAF060AB-1E55-43B9-8AAB-6FB025537F2F}">
                    <wpsdc:hlinkClr xmlns:wpsdc="http://www.wps.cn/officeDocument/2017/drawingmlCustomData" val="000000"/>
                    <wpsdc:folHlinkClr xmlns:wpsdc="http://www.wps.cn/officeDocument/2017/drawingmlCustomData" val="800080"/>
                    <wpsdc:hlinkUnderline xmlns:wpsdc="http://www.wps.cn/officeDocument/2017/drawingmlCustomData" val="1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3676</Words>
  <Application>WPS Presentation</Application>
  <PresentationFormat>와이드스크린</PresentationFormat>
  <Paragraphs>360</Paragraphs>
  <Slides>15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SimSun</vt:lpstr>
      <vt:lpstr>Wingdings</vt:lpstr>
      <vt:lpstr>Arial</vt:lpstr>
      <vt:lpstr>Yu Gothic</vt:lpstr>
      <vt:lpstr>Georgia</vt:lpstr>
      <vt:lpstr>Mangul Gothic</vt:lpstr>
      <vt:lpstr>Segoe Print</vt:lpstr>
      <vt:lpstr>MS Gothic</vt:lpstr>
      <vt:lpstr>Calibri</vt:lpstr>
      <vt:lpstr>Microsoft YaHei</vt:lpstr>
      <vt:lpstr>Arial Unicode MS</vt:lpstr>
      <vt:lpstr>바탕체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yumei</cp:lastModifiedBy>
  <cp:revision>53</cp:revision>
  <dcterms:created xsi:type="dcterms:W3CDTF">2023-03-04T13:37:00Z</dcterms:created>
  <dcterms:modified xsi:type="dcterms:W3CDTF">2023-03-08T01:19:00Z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2023-03-07T09:00:00Z</vt:filetime>
  </property>
  <property fmtid="{D5CDD505-2E9C-101B-9397-08002B2CF9AE}" pid="3" name="LastSaved">
    <vt:filetime>2023-03-07T09:00:00Z</vt:filetime>
  </property>
  <property fmtid="{D5CDD505-2E9C-101B-9397-08002B2CF9AE}" pid="4" name="ICV">
    <vt:lpwstr>B5993E35E98145969E5B580FB25F5DD7</vt:lpwstr>
  </property>
  <property fmtid="{D5CDD505-2E9C-101B-9397-08002B2CF9AE}" pid="5" name="KSOProductBuildVer">
    <vt:lpwstr>1033-11.2.0.11486</vt:lpwstr>
  </property>
</Properties>
</file>